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7"/>
  </p:notesMasterIdLst>
  <p:handoutMasterIdLst>
    <p:handoutMasterId r:id="rId28"/>
  </p:handoutMasterIdLst>
  <p:sldIdLst>
    <p:sldId id="265" r:id="rId2"/>
    <p:sldId id="266" r:id="rId3"/>
    <p:sldId id="267" r:id="rId4"/>
    <p:sldId id="268" r:id="rId5"/>
    <p:sldId id="269" r:id="rId6"/>
    <p:sldId id="282" r:id="rId7"/>
    <p:sldId id="270" r:id="rId8"/>
    <p:sldId id="271" r:id="rId9"/>
    <p:sldId id="272" r:id="rId10"/>
    <p:sldId id="273" r:id="rId11"/>
    <p:sldId id="276" r:id="rId12"/>
    <p:sldId id="275" r:id="rId13"/>
    <p:sldId id="262"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Barret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0572DCD5-1B8F-49DC-BA0B-E8C68427A95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C28D7626-CCF1-435C-A6F6-5DF995E0E4D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4E48D-6FD7-4E21-A1D4-B856DFDBC160}" type="slidenum">
              <a:rPr lang="en-US"/>
              <a:pPr/>
              <a:t>1</a:t>
            </a:fld>
            <a:endParaRPr 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71D0F1-EA8A-4990-A0BB-474C2C7A4AA2}" type="slidenum">
              <a:rPr lang="en-US"/>
              <a:pPr/>
              <a:t>10</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3E823-9505-40B6-BB6E-2443CD755FEB}" type="slidenum">
              <a:rPr lang="en-US"/>
              <a:pPr/>
              <a:t>11</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43A42E-E0B3-46F6-A00E-E266F379EB1E}" type="slidenum">
              <a:rPr lang="en-US"/>
              <a:pPr/>
              <a:t>12</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1D93A8-430B-4CB9-BCBA-8F14D5F199FB}" type="slidenum">
              <a:rPr lang="en-US"/>
              <a:pPr/>
              <a:t>13</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3F195-FA2D-4622-B7DF-6B29D9C97AA4}" type="slidenum">
              <a:rPr lang="en-US"/>
              <a:pPr/>
              <a:t>14</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97F3F-C3B1-4195-BF97-B4C86CA75539}" type="slidenum">
              <a:rPr lang="en-US"/>
              <a:pPr/>
              <a:t>15</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D59A18-69F7-40BD-B387-59030EEBF4D3}" type="slidenum">
              <a:rPr lang="en-US"/>
              <a:pPr/>
              <a:t>16</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D7CC94-D8B5-495A-A202-39CD64FBD254}" type="slidenum">
              <a:rPr lang="en-US"/>
              <a:pPr/>
              <a:t>17</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5B65FD-B0DB-45D8-ABF0-FC8201F9BA9D}" type="slidenum">
              <a:rPr lang="en-US"/>
              <a:pPr/>
              <a:t>18</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6A71FD-276E-4AA1-9BC1-A9E09EA420E7}" type="slidenum">
              <a:rPr lang="en-US"/>
              <a:pPr/>
              <a:t>19</a:t>
            </a:fld>
            <a:endParaRPr 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7C38E-EE32-49D2-ABE5-BA797F9F9851}" type="slidenum">
              <a:rPr lang="en-US"/>
              <a:pPr/>
              <a:t>2</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CED94B-B6F8-428D-A500-C9307BB42357}" type="slidenum">
              <a:rPr lang="en-US"/>
              <a:pPr/>
              <a:t>20</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BF071-FDCC-4408-84A3-B09D3FCD7356}" type="slidenum">
              <a:rPr lang="en-US"/>
              <a:pPr/>
              <a:t>21</a:t>
            </a:fld>
            <a:endParaRPr lang="en-U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D89FE-9930-4964-B1A9-0068C240CE47}" type="slidenum">
              <a:rPr lang="en-US"/>
              <a:pPr/>
              <a:t>22</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0D89E2-2FD1-4DCA-8EC8-7680F3098376}" type="slidenum">
              <a:rPr lang="en-US"/>
              <a:pPr/>
              <a:t>23</a:t>
            </a:fld>
            <a:endParaRPr lang="en-US"/>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A31A5-25CA-4083-A6C4-63198BA1C7E6}" type="slidenum">
              <a:rPr lang="en-US"/>
              <a:pPr/>
              <a:t>24</a:t>
            </a:fld>
            <a:endParaRPr lang="en-US"/>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A228F-B68C-4FB0-A3F9-E4520E4C861B}" type="slidenum">
              <a:rPr lang="en-US"/>
              <a:pPr/>
              <a:t>25</a:t>
            </a:fld>
            <a:endParaRPr lang="en-US"/>
          </a:p>
        </p:txBody>
      </p:sp>
      <p:sp>
        <p:nvSpPr>
          <p:cNvPr id="74754" name="Rectangle 2"/>
          <p:cNvSpPr>
            <a:spLocks noChangeArrowheads="1" noTextEdit="1"/>
          </p:cNvSpPr>
          <p:nvPr>
            <p:ph type="sldImg"/>
          </p:nvPr>
        </p:nvSpPr>
        <p:spPr>
          <a:xfrm>
            <a:off x="1136650" y="687388"/>
            <a:ext cx="4586288" cy="3440112"/>
          </a:xfrm>
          <a:ln/>
        </p:spPr>
      </p:sp>
      <p:sp>
        <p:nvSpPr>
          <p:cNvPr id="74755" name="Rectangle 3"/>
          <p:cNvSpPr>
            <a:spLocks noGrp="1" noChangeArrowheads="1"/>
          </p:cNvSpPr>
          <p:nvPr>
            <p:ph type="body" idx="1"/>
          </p:nvPr>
        </p:nvSpPr>
        <p:spPr>
          <a:xfrm>
            <a:off x="914400" y="4356100"/>
            <a:ext cx="5029200" cy="4127500"/>
          </a:xfrm>
          <a:ln/>
        </p:spPr>
        <p:txBody>
          <a:bodyPr bIns="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66637-6942-4D18-8973-723993BC0F55}" type="slidenum">
              <a:rPr lang="en-US"/>
              <a:pPr/>
              <a:t>3</a:t>
            </a:fld>
            <a:endParaRPr lang="en-U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2DEB0D-C969-450F-97D2-6B00CCD210AE}" type="slidenum">
              <a:rPr lang="en-US"/>
              <a:pPr/>
              <a:t>4</a:t>
            </a:fld>
            <a:endParaRPr 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156566-3051-4913-B76C-7E5361E33770}" type="slidenum">
              <a:rPr lang="en-US"/>
              <a:pPr/>
              <a:t>5</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5EE153-5786-4EFF-8608-829C19D1E093}" type="slidenum">
              <a:rPr lang="en-US"/>
              <a:pPr/>
              <a:t>6</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0652C-3885-4E1B-A69D-FDFB5B4579A0}" type="slidenum">
              <a:rPr lang="en-US"/>
              <a:pPr/>
              <a:t>7</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AB1974-61AC-48EF-A063-10A10A06B85F}" type="slidenum">
              <a:rPr lang="en-US"/>
              <a:pPr/>
              <a:t>8</a:t>
            </a:fld>
            <a:endParaRPr 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FBE47-5A5C-458C-A6E6-7DCF185C813B}" type="slidenum">
              <a:rPr lang="en-US"/>
              <a:pPr/>
              <a:t>9</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4000" cy="6858000"/>
            <a:chOff x="0" y="0"/>
            <a:chExt cx="5760" cy="4320"/>
          </a:xfrm>
        </p:grpSpPr>
        <p:grpSp>
          <p:nvGrpSpPr>
            <p:cNvPr id="34819" name="Group 3"/>
            <p:cNvGrpSpPr>
              <a:grpSpLocks/>
            </p:cNvGrpSpPr>
            <p:nvPr userDrawn="1"/>
          </p:nvGrpSpPr>
          <p:grpSpPr bwMode="auto">
            <a:xfrm>
              <a:off x="0" y="0"/>
              <a:ext cx="5760" cy="4320"/>
              <a:chOff x="0" y="0"/>
              <a:chExt cx="5760" cy="4320"/>
            </a:xfrm>
          </p:grpSpPr>
          <p:sp>
            <p:nvSpPr>
              <p:cNvPr id="34820" name="Rectangle 4"/>
              <p:cNvSpPr>
                <a:spLocks noChangeArrowheads="1"/>
              </p:cNvSpPr>
              <p:nvPr userDrawn="1"/>
            </p:nvSpPr>
            <p:spPr bwMode="ltGray">
              <a:xfrm>
                <a:off x="0" y="1248"/>
                <a:ext cx="5760" cy="1104"/>
              </a:xfrm>
              <a:prstGeom prst="rect">
                <a:avLst/>
              </a:prstGeom>
              <a:solidFill>
                <a:schemeClr val="accent2"/>
              </a:solidFill>
              <a:ln w="9525">
                <a:noFill/>
                <a:miter lim="800000"/>
                <a:headEnd/>
                <a:tailEnd/>
              </a:ln>
              <a:effectLst/>
            </p:spPr>
            <p:txBody>
              <a:bodyPr wrap="none" anchor="ctr"/>
              <a:lstStyle/>
              <a:p>
                <a:endParaRPr lang="en-US"/>
              </a:p>
            </p:txBody>
          </p:sp>
          <p:sp>
            <p:nvSpPr>
              <p:cNvPr id="34821" name="Rectangle 5" descr="Cacback"/>
              <p:cNvSpPr>
                <a:spLocks noChangeArrowheads="1"/>
              </p:cNvSpPr>
              <p:nvPr userDrawn="1"/>
            </p:nvSpPr>
            <p:spPr bwMode="ltGray">
              <a:xfrm>
                <a:off x="0" y="0"/>
                <a:ext cx="1119" cy="432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grpSp>
        <p:sp>
          <p:nvSpPr>
            <p:cNvPr id="34822" name="Rectangle 6"/>
            <p:cNvSpPr>
              <a:spLocks noChangeArrowheads="1"/>
            </p:cNvSpPr>
            <p:nvPr/>
          </p:nvSpPr>
          <p:spPr bwMode="white">
            <a:xfrm>
              <a:off x="816" y="2592"/>
              <a:ext cx="701" cy="1728"/>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34823" name="Group 7"/>
          <p:cNvGrpSpPr>
            <a:grpSpLocks/>
          </p:cNvGrpSpPr>
          <p:nvPr/>
        </p:nvGrpSpPr>
        <p:grpSpPr bwMode="auto">
          <a:xfrm>
            <a:off x="0" y="1371600"/>
            <a:ext cx="8405813" cy="1246188"/>
            <a:chOff x="0" y="864"/>
            <a:chExt cx="5295" cy="785"/>
          </a:xfrm>
        </p:grpSpPr>
        <p:sp>
          <p:nvSpPr>
            <p:cNvPr id="34824" name="Freeform 8"/>
            <p:cNvSpPr>
              <a:spLocks/>
            </p:cNvSpPr>
            <p:nvPr userDrawn="1"/>
          </p:nvSpPr>
          <p:spPr bwMode="auto">
            <a:xfrm rot="-507431">
              <a:off x="0" y="1477"/>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4825" name="Freeform 9"/>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endParaRPr lang="en-US"/>
            </a:p>
          </p:txBody>
        </p:sp>
        <p:grpSp>
          <p:nvGrpSpPr>
            <p:cNvPr id="34826" name="Group 10"/>
            <p:cNvGrpSpPr>
              <a:grpSpLocks/>
            </p:cNvGrpSpPr>
            <p:nvPr userDrawn="1"/>
          </p:nvGrpSpPr>
          <p:grpSpPr bwMode="auto">
            <a:xfrm>
              <a:off x="1008" y="1248"/>
              <a:ext cx="288" cy="288"/>
              <a:chOff x="1033" y="326"/>
              <a:chExt cx="192" cy="192"/>
            </a:xfrm>
          </p:grpSpPr>
          <p:sp>
            <p:nvSpPr>
              <p:cNvPr id="34827" name="Oval 11"/>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28" name="Oval 12"/>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4829" name="Oval 13"/>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0" name="Oval 14"/>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4831" name="Oval 15"/>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4832" name="Oval 16"/>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3" name="Oval 17"/>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4" name="Oval 18"/>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5" name="Oval 19"/>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grpSp>
      </p:grpSp>
      <p:sp>
        <p:nvSpPr>
          <p:cNvPr id="34836" name="Rectangle 20"/>
          <p:cNvSpPr>
            <a:spLocks noGrp="1" noChangeArrowheads="1"/>
          </p:cNvSpPr>
          <p:nvPr>
            <p:ph type="ctrTitle"/>
          </p:nvPr>
        </p:nvSpPr>
        <p:spPr>
          <a:xfrm>
            <a:off x="1828800" y="2133600"/>
            <a:ext cx="7315200" cy="1600200"/>
          </a:xfrm>
        </p:spPr>
        <p:txBody>
          <a:bodyPr/>
          <a:lstStyle>
            <a:lvl1pPr>
              <a:defRPr/>
            </a:lvl1pPr>
          </a:lstStyle>
          <a:p>
            <a:r>
              <a:rPr lang="en-US"/>
              <a:t>Click to edit Master title style</a:t>
            </a:r>
          </a:p>
        </p:txBody>
      </p:sp>
      <p:sp>
        <p:nvSpPr>
          <p:cNvPr id="34837" name="Rectangle 21"/>
          <p:cNvSpPr>
            <a:spLocks noGrp="1" noChangeArrowheads="1"/>
          </p:cNvSpPr>
          <p:nvPr>
            <p:ph type="subTitle" idx="1"/>
          </p:nvPr>
        </p:nvSpPr>
        <p:spPr>
          <a:xfrm>
            <a:off x="1371600" y="4267200"/>
            <a:ext cx="6400800" cy="1752600"/>
          </a:xfrm>
        </p:spPr>
        <p:txBody>
          <a:bodyPr/>
          <a:lstStyle>
            <a:lvl1pPr marL="0" indent="0" algn="ctr">
              <a:buFontTx/>
              <a:buNone/>
              <a:defRPr/>
            </a:lvl1pPr>
          </a:lstStyle>
          <a:p>
            <a:r>
              <a:rPr lang="en-US"/>
              <a:t>Click to edit Master subtitle style</a:t>
            </a:r>
          </a:p>
        </p:txBody>
      </p:sp>
      <p:sp>
        <p:nvSpPr>
          <p:cNvPr id="34838" name="Rectangle 22"/>
          <p:cNvSpPr>
            <a:spLocks noGrp="1" noChangeArrowheads="1"/>
          </p:cNvSpPr>
          <p:nvPr>
            <p:ph type="dt" sz="half" idx="2"/>
          </p:nvPr>
        </p:nvSpPr>
        <p:spPr>
          <a:xfrm>
            <a:off x="1371600" y="6248400"/>
            <a:ext cx="1905000" cy="457200"/>
          </a:xfrm>
        </p:spPr>
        <p:txBody>
          <a:bodyPr/>
          <a:lstStyle>
            <a:lvl1pPr>
              <a:defRPr/>
            </a:lvl1pPr>
          </a:lstStyle>
          <a:p>
            <a:endParaRPr lang="en-US"/>
          </a:p>
        </p:txBody>
      </p:sp>
      <p:sp>
        <p:nvSpPr>
          <p:cNvPr id="34839" name="Rectangle 23"/>
          <p:cNvSpPr>
            <a:spLocks noGrp="1" noChangeArrowheads="1"/>
          </p:cNvSpPr>
          <p:nvPr>
            <p:ph type="ftr" sz="quarter" idx="3"/>
          </p:nvPr>
        </p:nvSpPr>
        <p:spPr>
          <a:xfrm>
            <a:off x="3733800" y="6248400"/>
            <a:ext cx="2895600" cy="457200"/>
          </a:xfrm>
        </p:spPr>
        <p:txBody>
          <a:bodyPr/>
          <a:lstStyle>
            <a:lvl1pPr>
              <a:defRPr/>
            </a:lvl1pPr>
          </a:lstStyle>
          <a:p>
            <a:endParaRPr lang="en-US"/>
          </a:p>
        </p:txBody>
      </p:sp>
      <p:sp>
        <p:nvSpPr>
          <p:cNvPr id="34840" name="Rectangle 24"/>
          <p:cNvSpPr>
            <a:spLocks noGrp="1" noChangeArrowheads="1"/>
          </p:cNvSpPr>
          <p:nvPr>
            <p:ph type="sldNum" sz="quarter" idx="4"/>
          </p:nvPr>
        </p:nvSpPr>
        <p:spPr>
          <a:xfrm>
            <a:off x="7086600" y="6248400"/>
            <a:ext cx="1905000" cy="457200"/>
          </a:xfrm>
        </p:spPr>
        <p:txBody>
          <a:bodyPr/>
          <a:lstStyle>
            <a:lvl1pPr>
              <a:defRPr/>
            </a:lvl1pPr>
          </a:lstStyle>
          <a:p>
            <a:fld id="{E58E7855-F7A7-4D1D-8419-5A2DACF24327}"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wipe(right)">
                                      <p:cBhvr>
                                        <p:cTn id="7"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1494B3-17B3-4665-AA23-F6D74B4D9E0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525" y="457200"/>
            <a:ext cx="2058988"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602932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C82C93-E124-46EE-AE48-69DE98DE1C6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57200"/>
            <a:ext cx="8240713"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5E6F365D-44B7-43D3-B355-7E49E4360E3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D3C641FE-F774-4168-B86A-F62BCAFD88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CDE5D9-7313-4C11-82E2-73BD48A6708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71435E-7E2C-4419-869F-7BC15175B0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B777C1-7CFD-4E93-95AC-1F28EEFEB1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6573F13-3430-4214-AB11-C3A2C3823C0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988697-8B24-42A0-A9A1-84689D0DE3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C702A52-D789-4C0F-9707-102D460A259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3CB57F-4B58-40B9-9496-E177161FC4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32E8FC-903E-4D0C-B24E-819D1400E87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23813" y="-141288"/>
            <a:ext cx="9167813" cy="6999288"/>
            <a:chOff x="-15" y="-89"/>
            <a:chExt cx="5775" cy="4409"/>
          </a:xfrm>
        </p:grpSpPr>
        <p:sp>
          <p:nvSpPr>
            <p:cNvPr id="33795" name="Rectangle 3"/>
            <p:cNvSpPr>
              <a:spLocks noChangeArrowheads="1"/>
            </p:cNvSpPr>
            <p:nvPr userDrawn="1"/>
          </p:nvSpPr>
          <p:spPr bwMode="ltGray">
            <a:xfrm>
              <a:off x="0" y="301"/>
              <a:ext cx="5760" cy="727"/>
            </a:xfrm>
            <a:prstGeom prst="rect">
              <a:avLst/>
            </a:prstGeom>
            <a:solidFill>
              <a:schemeClr val="accent2"/>
            </a:solidFill>
            <a:ln w="9525">
              <a:noFill/>
              <a:miter lim="800000"/>
              <a:headEnd/>
              <a:tailEnd/>
            </a:ln>
            <a:effectLst/>
          </p:spPr>
          <p:txBody>
            <a:bodyPr wrap="none" anchor="ctr"/>
            <a:lstStyle/>
            <a:p>
              <a:endParaRPr lang="en-US"/>
            </a:p>
          </p:txBody>
        </p:sp>
        <p:sp>
          <p:nvSpPr>
            <p:cNvPr id="33796" name="Rectangle 4" descr="Cacback"/>
            <p:cNvSpPr>
              <a:spLocks noChangeArrowheads="1"/>
            </p:cNvSpPr>
            <p:nvPr userDrawn="1"/>
          </p:nvSpPr>
          <p:spPr bwMode="ltGray">
            <a:xfrm>
              <a:off x="0" y="0"/>
              <a:ext cx="1119" cy="4320"/>
            </a:xfrm>
            <a:prstGeom prst="rect">
              <a:avLst/>
            </a:prstGeom>
            <a:blipFill dpi="0" rotWithShape="0">
              <a:blip r:embed="rId15" cstate="print"/>
              <a:srcRect/>
              <a:tile tx="0" ty="0" sx="100000" sy="100000" flip="none" algn="tl"/>
            </a:blipFill>
            <a:ln w="9525">
              <a:noFill/>
              <a:miter lim="800000"/>
              <a:headEnd/>
              <a:tailEnd/>
            </a:ln>
            <a:effectLst/>
          </p:spPr>
          <p:txBody>
            <a:bodyPr wrap="none" anchor="ctr"/>
            <a:lstStyle/>
            <a:p>
              <a:endParaRPr lang="en-US"/>
            </a:p>
          </p:txBody>
        </p:sp>
        <p:grpSp>
          <p:nvGrpSpPr>
            <p:cNvPr id="33797" name="Group 5"/>
            <p:cNvGrpSpPr>
              <a:grpSpLocks/>
            </p:cNvGrpSpPr>
            <p:nvPr userDrawn="1"/>
          </p:nvGrpSpPr>
          <p:grpSpPr bwMode="auto">
            <a:xfrm>
              <a:off x="-15" y="-89"/>
              <a:ext cx="5295" cy="785"/>
              <a:chOff x="20" y="-89"/>
              <a:chExt cx="5295" cy="785"/>
            </a:xfrm>
          </p:grpSpPr>
          <p:sp>
            <p:nvSpPr>
              <p:cNvPr id="33798" name="Freeform 6"/>
              <p:cNvSpPr>
                <a:spLocks/>
              </p:cNvSpPr>
              <p:nvPr userDrawn="1"/>
            </p:nvSpPr>
            <p:spPr bwMode="auto">
              <a:xfrm rot="-507431">
                <a:off x="20" y="524"/>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3799" name="Freeform 7"/>
              <p:cNvSpPr>
                <a:spLocks/>
              </p:cNvSpPr>
              <p:nvPr userDrawn="1"/>
            </p:nvSpPr>
            <p:spPr bwMode="auto">
              <a:xfrm rot="-507431">
                <a:off x="1193" y="-89"/>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endParaRPr lang="en-US"/>
              </a:p>
            </p:txBody>
          </p:sp>
          <p:grpSp>
            <p:nvGrpSpPr>
              <p:cNvPr id="33800" name="Group 8"/>
              <p:cNvGrpSpPr>
                <a:grpSpLocks/>
              </p:cNvGrpSpPr>
              <p:nvPr userDrawn="1"/>
            </p:nvGrpSpPr>
            <p:grpSpPr bwMode="auto">
              <a:xfrm>
                <a:off x="1033" y="326"/>
                <a:ext cx="192" cy="192"/>
                <a:chOff x="1033" y="326"/>
                <a:chExt cx="192" cy="192"/>
              </a:xfrm>
            </p:grpSpPr>
            <p:sp>
              <p:nvSpPr>
                <p:cNvPr id="33801" name="Oval 9"/>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2" name="Oval 10"/>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3803" name="Oval 11"/>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4" name="Oval 12"/>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3805" name="Oval 13"/>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3806" name="Oval 14"/>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7" name="Oval 15"/>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8" name="Oval 16"/>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9" name="Oval 17"/>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grpSp>
        </p:grpSp>
        <p:sp>
          <p:nvSpPr>
            <p:cNvPr id="33810" name="Rectangle 18"/>
            <p:cNvSpPr>
              <a:spLocks noChangeArrowheads="1"/>
            </p:cNvSpPr>
            <p:nvPr userDrawn="1"/>
          </p:nvSpPr>
          <p:spPr bwMode="white">
            <a:xfrm>
              <a:off x="426" y="1185"/>
              <a:ext cx="701" cy="3135"/>
            </a:xfrm>
            <a:prstGeom prst="rect">
              <a:avLst/>
            </a:prstGeom>
            <a:solidFill>
              <a:schemeClr val="bg1">
                <a:alpha val="50000"/>
              </a:schemeClr>
            </a:solidFill>
            <a:ln w="9525">
              <a:noFill/>
              <a:miter lim="800000"/>
              <a:headEnd/>
              <a:tailEnd/>
            </a:ln>
            <a:effectLst/>
          </p:spPr>
          <p:txBody>
            <a:bodyPr wrap="none" anchor="ctr"/>
            <a:lstStyle/>
            <a:p>
              <a:endParaRPr lang="en-US"/>
            </a:p>
          </p:txBody>
        </p:sp>
      </p:grpSp>
      <p:sp>
        <p:nvSpPr>
          <p:cNvPr id="33811" name="Rectangle 19"/>
          <p:cNvSpPr>
            <a:spLocks noGrp="1" noChangeArrowheads="1"/>
          </p:cNvSpPr>
          <p:nvPr>
            <p:ph type="title"/>
          </p:nvPr>
        </p:nvSpPr>
        <p:spPr bwMode="auto">
          <a:xfrm>
            <a:off x="1154113"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812" name="Rectangle 20"/>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13" name="Rectangle 21"/>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p>
        </p:txBody>
      </p:sp>
      <p:sp>
        <p:nvSpPr>
          <p:cNvPr id="33814" name="Rectangle 2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p>
        </p:txBody>
      </p:sp>
      <p:sp>
        <p:nvSpPr>
          <p:cNvPr id="33815" name="Rectangle 23"/>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289D4EEE-7B27-4A09-B2CD-51F5AC86AAA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itchFamily="34" charset="0"/>
        </a:defRPr>
      </a:lvl2pPr>
      <a:lvl3pPr algn="ctr" rtl="0" fontAlgn="base">
        <a:spcBef>
          <a:spcPct val="0"/>
        </a:spcBef>
        <a:spcAft>
          <a:spcPct val="0"/>
        </a:spcAft>
        <a:defRPr sz="4400">
          <a:solidFill>
            <a:schemeClr val="tx2"/>
          </a:solidFill>
          <a:latin typeface="Arial Narrow" pitchFamily="34" charset="0"/>
        </a:defRPr>
      </a:lvl3pPr>
      <a:lvl4pPr algn="ctr" rtl="0" fontAlgn="base">
        <a:spcBef>
          <a:spcPct val="0"/>
        </a:spcBef>
        <a:spcAft>
          <a:spcPct val="0"/>
        </a:spcAft>
        <a:defRPr sz="4400">
          <a:solidFill>
            <a:schemeClr val="tx2"/>
          </a:solidFill>
          <a:latin typeface="Arial Narrow" pitchFamily="34" charset="0"/>
        </a:defRPr>
      </a:lvl4pPr>
      <a:lvl5pPr algn="ctr" rtl="0" fontAlgn="base">
        <a:spcBef>
          <a:spcPct val="0"/>
        </a:spcBef>
        <a:spcAft>
          <a:spcPct val="0"/>
        </a:spcAft>
        <a:defRPr sz="4400">
          <a:solidFill>
            <a:schemeClr val="tx2"/>
          </a:solidFill>
          <a:latin typeface="Arial Narrow" pitchFamily="34" charset="0"/>
        </a:defRPr>
      </a:lvl5pPr>
      <a:lvl6pPr marL="457200" algn="ctr" rtl="0" fontAlgn="base">
        <a:spcBef>
          <a:spcPct val="0"/>
        </a:spcBef>
        <a:spcAft>
          <a:spcPct val="0"/>
        </a:spcAft>
        <a:defRPr sz="4400">
          <a:solidFill>
            <a:schemeClr val="tx2"/>
          </a:solidFill>
          <a:latin typeface="Arial Narrow" pitchFamily="34" charset="0"/>
        </a:defRPr>
      </a:lvl6pPr>
      <a:lvl7pPr marL="914400" algn="ctr" rtl="0" fontAlgn="base">
        <a:spcBef>
          <a:spcPct val="0"/>
        </a:spcBef>
        <a:spcAft>
          <a:spcPct val="0"/>
        </a:spcAft>
        <a:defRPr sz="4400">
          <a:solidFill>
            <a:schemeClr val="tx2"/>
          </a:solidFill>
          <a:latin typeface="Arial Narrow" pitchFamily="34" charset="0"/>
        </a:defRPr>
      </a:lvl7pPr>
      <a:lvl8pPr marL="1371600" algn="ctr" rtl="0" fontAlgn="base">
        <a:spcBef>
          <a:spcPct val="0"/>
        </a:spcBef>
        <a:spcAft>
          <a:spcPct val="0"/>
        </a:spcAft>
        <a:defRPr sz="4400">
          <a:solidFill>
            <a:schemeClr val="tx2"/>
          </a:solidFill>
          <a:latin typeface="Arial Narrow" pitchFamily="34" charset="0"/>
        </a:defRPr>
      </a:lvl8pPr>
      <a:lvl9pPr marL="1828800" algn="ctr" rtl="0" fontAlgn="base">
        <a:spcBef>
          <a:spcPct val="0"/>
        </a:spcBef>
        <a:spcAft>
          <a:spcPct val="0"/>
        </a:spcAft>
        <a:defRPr sz="4400">
          <a:solidFill>
            <a:schemeClr val="tx2"/>
          </a:solidFill>
          <a:latin typeface="Arial Narrow" pitchFamily="34" charset="0"/>
        </a:defRPr>
      </a:lvl9pPr>
    </p:titleStyle>
    <p:bodyStyle>
      <a:lvl1pPr marL="342900" indent="-342900" algn="l" rtl="0" fontAlgn="base">
        <a:spcBef>
          <a:spcPct val="20000"/>
        </a:spcBef>
        <a:spcAft>
          <a:spcPct val="0"/>
        </a:spcAft>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Excel_Chart1.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Microsoft_Office_Word_97_-_2003_Document2.doc"/></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Basis-you"/>
          <p:cNvPicPr>
            <a:picLocks noChangeAspect="1" noChangeArrowheads="1"/>
          </p:cNvPicPr>
          <p:nvPr/>
        </p:nvPicPr>
        <p:blipFill>
          <a:blip r:embed="rId3" cstate="print">
            <a:lum bright="50000" contrast="-70000"/>
          </a:blip>
          <a:srcRect/>
          <a:stretch>
            <a:fillRect/>
          </a:stretch>
        </p:blipFill>
        <p:spPr bwMode="auto">
          <a:xfrm>
            <a:off x="2286000" y="2209800"/>
            <a:ext cx="6172200" cy="4181475"/>
          </a:xfrm>
          <a:prstGeom prst="rect">
            <a:avLst/>
          </a:prstGeom>
          <a:noFill/>
          <a:ln w="9525">
            <a:noFill/>
            <a:miter lim="800000"/>
            <a:headEnd/>
            <a:tailEnd/>
          </a:ln>
        </p:spPr>
      </p:pic>
      <p:sp>
        <p:nvSpPr>
          <p:cNvPr id="12290"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2292" name="Text Box 4"/>
          <p:cNvSpPr txBox="1">
            <a:spLocks noChangeArrowheads="1"/>
          </p:cNvSpPr>
          <p:nvPr/>
        </p:nvSpPr>
        <p:spPr bwMode="auto">
          <a:xfrm>
            <a:off x="1752600" y="1784350"/>
            <a:ext cx="7162800" cy="1644650"/>
          </a:xfrm>
          <a:prstGeom prst="rect">
            <a:avLst/>
          </a:prstGeom>
          <a:noFill/>
          <a:ln w="9525">
            <a:noFill/>
            <a:miter lim="800000"/>
            <a:headEnd/>
            <a:tailEnd/>
          </a:ln>
          <a:effectLst/>
        </p:spPr>
        <p:txBody>
          <a:bodyPr>
            <a:spAutoFit/>
          </a:bodyPr>
          <a:lstStyle/>
          <a:p>
            <a:pPr algn="ctr" eaLnBrk="1" hangingPunct="1">
              <a:spcBef>
                <a:spcPct val="25000"/>
              </a:spcBef>
            </a:pPr>
            <a:r>
              <a:rPr lang="en-US" sz="2400" b="1">
                <a:latin typeface="Times New Roman" charset="0"/>
              </a:rPr>
              <a:t>USAID Broadening Access and Strengthening Input Market Systems Collaborative Research Support Program (BASIS CRSP)</a:t>
            </a:r>
          </a:p>
          <a:p>
            <a:pPr algn="ctr" eaLnBrk="1" hangingPunct="1">
              <a:spcBef>
                <a:spcPct val="25000"/>
              </a:spcBef>
            </a:pPr>
            <a:r>
              <a:rPr lang="en-US" sz="2400" b="1">
                <a:latin typeface="Times New Roman" charset="0"/>
              </a:rPr>
              <a:t>Began 1996  at the University of Wisconsin-Madison</a:t>
            </a:r>
          </a:p>
        </p:txBody>
      </p:sp>
      <p:sp>
        <p:nvSpPr>
          <p:cNvPr id="12293" name="Text Box 5"/>
          <p:cNvSpPr txBox="1">
            <a:spLocks noChangeArrowheads="1"/>
          </p:cNvSpPr>
          <p:nvPr/>
        </p:nvSpPr>
        <p:spPr bwMode="auto">
          <a:xfrm>
            <a:off x="2057400" y="3581400"/>
            <a:ext cx="6781800" cy="3140075"/>
          </a:xfrm>
          <a:prstGeom prst="rect">
            <a:avLst/>
          </a:prstGeom>
          <a:noFill/>
          <a:ln w="9525">
            <a:noFill/>
            <a:miter lim="800000"/>
            <a:headEnd/>
            <a:tailEnd/>
          </a:ln>
          <a:effectLst/>
        </p:spPr>
        <p:txBody>
          <a:bodyPr>
            <a:spAutoFit/>
          </a:bodyPr>
          <a:lstStyle/>
          <a:p>
            <a:pPr eaLnBrk="1" hangingPunct="1">
              <a:spcBef>
                <a:spcPct val="50000"/>
              </a:spcBef>
            </a:pPr>
            <a:r>
              <a:rPr lang="en-US" sz="2000" b="1" u="sng">
                <a:latin typeface="Times New Roman" charset="0"/>
              </a:rPr>
              <a:t>Mission: </a:t>
            </a:r>
            <a:r>
              <a:rPr lang="en-US" sz="2000" b="1">
                <a:latin typeface="Times New Roman" charset="0"/>
              </a:rPr>
              <a:t> </a:t>
            </a:r>
          </a:p>
          <a:p>
            <a:pPr eaLnBrk="1" hangingPunct="1">
              <a:spcBef>
                <a:spcPct val="50000"/>
              </a:spcBef>
            </a:pPr>
            <a:r>
              <a:rPr lang="en-US" sz="2000" b="1">
                <a:latin typeface="Times New Roman" charset="0"/>
              </a:rPr>
              <a:t>To promote economic growth and agricultural development by conducting collaborative research and training on ways to improve access to and efficiency of land, water, labor, and financial markets. Strategies proposed in Africa, Eastern Europe and Eurasia, and Latin America help increase income, purchasing power, and food availability while promoting sustainable resource management.</a:t>
            </a:r>
          </a:p>
          <a:p>
            <a:pPr eaLnBrk="1" hangingPunct="1">
              <a:spcBef>
                <a:spcPct val="50000"/>
              </a:spcBef>
            </a:pPr>
            <a:endParaRPr lang="en-US" sz="2000" b="1">
              <a:latin typeface="Times New Roman" charset="0"/>
            </a:endParaRPr>
          </a:p>
        </p:txBody>
      </p:sp>
    </p:spTree>
  </p:cSld>
  <p:clrMapOvr>
    <a:masterClrMapping/>
  </p:clrMapOvr>
  <p:transition advTm="2720">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027"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028"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029" name="Text Box 5"/>
          <p:cNvSpPr txBox="1">
            <a:spLocks noChangeArrowheads="1"/>
          </p:cNvSpPr>
          <p:nvPr/>
        </p:nvSpPr>
        <p:spPr bwMode="auto">
          <a:xfrm>
            <a:off x="1905000" y="2362200"/>
            <a:ext cx="7010400" cy="1735138"/>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5:</a:t>
            </a:r>
          </a:p>
          <a:p>
            <a:pPr eaLnBrk="1" hangingPunct="1">
              <a:spcBef>
                <a:spcPct val="50000"/>
              </a:spcBef>
            </a:pPr>
            <a:r>
              <a:rPr lang="en-US" sz="2400">
                <a:latin typeface="Times New Roman" charset="0"/>
                <a:cs typeface="Times New Roman" charset="0"/>
              </a:rPr>
              <a:t>      Help build analytical capacity in local partner institutions (FOFIFA, KARI) through degree and non-degree training.</a:t>
            </a:r>
          </a:p>
        </p:txBody>
      </p:sp>
    </p:spTree>
  </p:cSld>
  <p:clrMapOvr>
    <a:masterClrMapping/>
  </p:clrMapOvr>
  <p:transition advTm="2720">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447800" y="1524000"/>
            <a:ext cx="7364413" cy="5638800"/>
          </a:xfrm>
        </p:spPr>
        <p:txBody>
          <a:bodyPr/>
          <a:lstStyle/>
          <a:p>
            <a:pPr>
              <a:buClr>
                <a:srgbClr val="FF0000"/>
              </a:buClr>
              <a:buFontTx/>
              <a:buNone/>
            </a:pPr>
            <a:endParaRPr lang="en-US" sz="2400">
              <a:solidFill>
                <a:schemeClr val="tx2"/>
              </a:solidFill>
              <a:latin typeface="Times New Roman" charset="0"/>
            </a:endParaRPr>
          </a:p>
          <a:p>
            <a:pPr>
              <a:buClr>
                <a:srgbClr val="FF0000"/>
              </a:buClr>
              <a:buFontTx/>
              <a:buNone/>
            </a:pPr>
            <a:r>
              <a:rPr lang="en-US" sz="2400">
                <a:solidFill>
                  <a:schemeClr val="tx2"/>
                </a:solidFill>
                <a:latin typeface="Times New Roman" charset="0"/>
              </a:rPr>
              <a:t>	</a:t>
            </a:r>
            <a:r>
              <a:rPr lang="en-US" sz="2400" b="1" u="sng">
                <a:solidFill>
                  <a:schemeClr val="tx2"/>
                </a:solidFill>
                <a:latin typeface="Times New Roman" charset="0"/>
              </a:rPr>
              <a:t>Policy Relevance</a:t>
            </a:r>
          </a:p>
          <a:p>
            <a:pPr>
              <a:buClr>
                <a:srgbClr val="FF0000"/>
              </a:buClr>
              <a:buFontTx/>
              <a:buNone/>
            </a:pPr>
            <a:r>
              <a:rPr lang="en-US" sz="2400">
                <a:solidFill>
                  <a:schemeClr val="tx2"/>
                </a:solidFill>
                <a:latin typeface="Times New Roman" charset="0"/>
              </a:rPr>
              <a:t>	Use models to simulate policy experiments, allowing for differences according to market and agroecological conditions.  For example</a:t>
            </a:r>
            <a:endParaRPr lang="en-US" sz="2400">
              <a:latin typeface="Times New Roman" charset="0"/>
            </a:endParaRPr>
          </a:p>
          <a:p>
            <a:pPr lvl="1">
              <a:buClr>
                <a:srgbClr val="FF0000"/>
              </a:buClr>
              <a:buFontTx/>
              <a:buNone/>
            </a:pPr>
            <a:r>
              <a:rPr lang="en-US" sz="2400">
                <a:latin typeface="Times New Roman" charset="0"/>
              </a:rPr>
              <a:t>- What are the consequences of improving market 	access (e.g., roads) on poverty and soils over time?</a:t>
            </a:r>
          </a:p>
          <a:p>
            <a:pPr lvl="1">
              <a:buClr>
                <a:srgbClr val="FF0000"/>
              </a:buClr>
              <a:buFontTx/>
              <a:buNone/>
            </a:pPr>
            <a:r>
              <a:rPr lang="en-US" sz="2400">
                <a:latin typeface="Times New Roman" charset="0"/>
              </a:rPr>
              <a:t>- How might biological interventions (e.g., liming soils, extending improved fallows) change labor allocation and income trajectories?</a:t>
            </a:r>
          </a:p>
          <a:p>
            <a:pPr lvl="1">
              <a:buClr>
                <a:srgbClr val="FF0000"/>
              </a:buClr>
              <a:buFontTx/>
              <a:buNone/>
            </a:pPr>
            <a:r>
              <a:rPr lang="en-US" sz="2400">
                <a:latin typeface="Times New Roman" charset="0"/>
              </a:rPr>
              <a:t>- What targeting mechanisms and transfer forms (e.g., livestock species) are likely to prove most effective in sustainably reducing agrarian poverty?</a:t>
            </a:r>
          </a:p>
        </p:txBody>
      </p:sp>
      <p:sp>
        <p:nvSpPr>
          <p:cNvPr id="23556" name="Text Box 4"/>
          <p:cNvSpPr txBox="1">
            <a:spLocks noChangeArrowheads="1"/>
          </p:cNvSpPr>
          <p:nvPr>
            <p:ph type="title"/>
          </p:nvPr>
        </p:nvSpPr>
        <p:spPr>
          <a:xfrm>
            <a:off x="2057400" y="914400"/>
            <a:ext cx="7086600" cy="838200"/>
          </a:xfrm>
          <a:noFill/>
          <a:ln/>
        </p:spPr>
        <p:txBody>
          <a:bodyPr/>
          <a:lstStyle/>
          <a:p>
            <a:pPr eaLnBrk="0" hangingPunct="0">
              <a:lnSpc>
                <a:spcPct val="60000"/>
              </a:lnSpc>
            </a:pPr>
            <a:r>
              <a:rPr lang="en-GB" sz="2400" b="1">
                <a:effectLst>
                  <a:outerShdw blurRad="38100" dist="38100" dir="2700000" algn="tl">
                    <a:srgbClr val="C0C0C0"/>
                  </a:outerShdw>
                </a:effectLst>
                <a:latin typeface="Arial" charset="0"/>
              </a:rPr>
              <a:t>RURAL MARKETS, NATURAL CAPITAL AND</a:t>
            </a:r>
            <a:br>
              <a:rPr lang="en-GB" sz="2400" b="1">
                <a:effectLst>
                  <a:outerShdw blurRad="38100" dist="38100" dir="2700000" algn="tl">
                    <a:srgbClr val="C0C0C0"/>
                  </a:outerShdw>
                </a:effectLst>
                <a:latin typeface="Arial" charset="0"/>
              </a:rPr>
            </a:br>
            <a:r>
              <a:rPr lang="en-GB" sz="2400" b="1">
                <a:effectLst>
                  <a:outerShdw blurRad="38100" dist="38100" dir="2700000" algn="tl">
                    <a:srgbClr val="C0C0C0"/>
                  </a:outerShdw>
                </a:effectLst>
                <a:latin typeface="Arial" charset="0"/>
              </a:rPr>
              <a:t>DYNAMIC POVERTY TRAPS IN EAST AFRICA</a:t>
            </a:r>
            <a:r>
              <a:rPr lang="en-GB" sz="4000" b="1">
                <a:effectLst>
                  <a:outerShdw blurRad="38100" dist="38100" dir="2700000" algn="tl">
                    <a:srgbClr val="C0C0C0"/>
                  </a:outerShdw>
                </a:effectLst>
              </a:rPr>
              <a:t> </a:t>
            </a:r>
            <a:br>
              <a:rPr lang="en-GB" sz="4000" b="1">
                <a:effectLst>
                  <a:outerShdw blurRad="38100" dist="38100" dir="2700000" algn="tl">
                    <a:srgbClr val="C0C0C0"/>
                  </a:outerShdw>
                </a:effectLst>
              </a:rPr>
            </a:br>
            <a:endParaRPr lang="en-GB" sz="4000" b="1">
              <a:effectLst>
                <a:outerShdw blurRad="38100" dist="38100" dir="2700000" algn="tl">
                  <a:srgbClr val="C0C0C0"/>
                </a:outerShdw>
              </a:effectLst>
            </a:endParaRPr>
          </a:p>
        </p:txBody>
      </p:sp>
    </p:spTree>
  </p:cSld>
  <p:clrMapOvr>
    <a:masterClrMapping/>
  </p:clrMapOvr>
  <p:transition advTm="576">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1905000" y="2362200"/>
            <a:ext cx="6477000" cy="4495800"/>
          </a:xfrm>
        </p:spPr>
        <p:txBody>
          <a:bodyPr/>
          <a:lstStyle/>
          <a:p>
            <a:pPr>
              <a:lnSpc>
                <a:spcPct val="90000"/>
              </a:lnSpc>
              <a:buClr>
                <a:srgbClr val="FF0000"/>
              </a:buClr>
              <a:buFontTx/>
              <a:buNone/>
            </a:pPr>
            <a:r>
              <a:rPr lang="en-US" sz="2400" b="1" u="sng">
                <a:solidFill>
                  <a:schemeClr val="tx2"/>
                </a:solidFill>
                <a:latin typeface="Times New Roman" charset="0"/>
              </a:rPr>
              <a:t>Research Output</a:t>
            </a:r>
          </a:p>
          <a:p>
            <a:pPr>
              <a:lnSpc>
                <a:spcPct val="90000"/>
              </a:lnSpc>
              <a:buClr>
                <a:srgbClr val="FF0000"/>
              </a:buClr>
              <a:buFontTx/>
              <a:buNone/>
            </a:pPr>
            <a:r>
              <a:rPr lang="en-US" sz="2400">
                <a:solidFill>
                  <a:schemeClr val="tx2"/>
                </a:solidFill>
                <a:latin typeface="Times New Roman" charset="0"/>
              </a:rPr>
              <a:t>Direct dissemination of research findings to policy analysts at national and regional levels, and to decision takers at study sites and areas with similar agroecological and market conditions</a:t>
            </a:r>
          </a:p>
          <a:p>
            <a:pPr>
              <a:lnSpc>
                <a:spcPct val="90000"/>
              </a:lnSpc>
              <a:buClr>
                <a:srgbClr val="FF0000"/>
              </a:buClr>
              <a:buFontTx/>
              <a:buNone/>
            </a:pPr>
            <a:r>
              <a:rPr lang="en-US" sz="2400">
                <a:solidFill>
                  <a:schemeClr val="tx2"/>
                </a:solidFill>
                <a:latin typeface="Times New Roman" charset="0"/>
              </a:rPr>
              <a:t>Provide an empirical basis for policy recommendations and implementation</a:t>
            </a:r>
          </a:p>
          <a:p>
            <a:pPr>
              <a:lnSpc>
                <a:spcPct val="90000"/>
              </a:lnSpc>
              <a:buClr>
                <a:srgbClr val="FF0000"/>
              </a:buClr>
              <a:buFontTx/>
              <a:buNone/>
            </a:pPr>
            <a:r>
              <a:rPr lang="en-US" sz="2400">
                <a:solidFill>
                  <a:schemeClr val="tx2"/>
                </a:solidFill>
                <a:latin typeface="Times New Roman" charset="0"/>
              </a:rPr>
              <a:t>Publications (English, French, Malagasy, Swahili)</a:t>
            </a:r>
          </a:p>
          <a:p>
            <a:pPr>
              <a:lnSpc>
                <a:spcPct val="90000"/>
              </a:lnSpc>
              <a:buClr>
                <a:srgbClr val="FF0000"/>
              </a:buClr>
              <a:buFontTx/>
              <a:buNone/>
            </a:pPr>
            <a:r>
              <a:rPr lang="en-US" sz="2400">
                <a:solidFill>
                  <a:schemeClr val="tx2"/>
                </a:solidFill>
                <a:latin typeface="Times New Roman" charset="0"/>
              </a:rPr>
              <a:t>Capacity building (FOFIFA, KARI)</a:t>
            </a:r>
          </a:p>
          <a:p>
            <a:pPr>
              <a:lnSpc>
                <a:spcPct val="90000"/>
              </a:lnSpc>
              <a:buClr>
                <a:srgbClr val="FF0000"/>
              </a:buClr>
              <a:buFontTx/>
              <a:buNone/>
            </a:pPr>
            <a:r>
              <a:rPr lang="en-US" sz="2400">
                <a:solidFill>
                  <a:schemeClr val="tx2"/>
                </a:solidFill>
                <a:latin typeface="Times New Roman" charset="0"/>
              </a:rPr>
              <a:t>Generate relevant data bases for future use</a:t>
            </a:r>
          </a:p>
        </p:txBody>
      </p:sp>
      <p:sp>
        <p:nvSpPr>
          <p:cNvPr id="22533" name="Text Box 5"/>
          <p:cNvSpPr txBox="1">
            <a:spLocks noChangeArrowheads="1"/>
          </p:cNvSpPr>
          <p:nvPr>
            <p:ph type="title"/>
          </p:nvPr>
        </p:nvSpPr>
        <p:spPr>
          <a:xfrm>
            <a:off x="1600200" y="762000"/>
            <a:ext cx="7772400" cy="1143000"/>
          </a:xfrm>
          <a:noFill/>
          <a:ln/>
        </p:spPr>
        <p:txBody>
          <a:bodyPr/>
          <a:lstStyle/>
          <a:p>
            <a:pPr eaLnBrk="0" hangingPunct="0">
              <a:lnSpc>
                <a:spcPct val="60000"/>
              </a:lnSpc>
            </a:pPr>
            <a:r>
              <a:rPr lang="en-GB" sz="2400" b="1">
                <a:effectLst>
                  <a:outerShdw blurRad="38100" dist="38100" dir="2700000" algn="tl">
                    <a:srgbClr val="C0C0C0"/>
                  </a:outerShdw>
                </a:effectLst>
                <a:latin typeface="Arial" charset="0"/>
              </a:rPr>
              <a:t>RURAL MARKETS, NATURAL CAPITAL AND</a:t>
            </a:r>
            <a:br>
              <a:rPr lang="en-GB" sz="2400" b="1">
                <a:effectLst>
                  <a:outerShdw blurRad="38100" dist="38100" dir="2700000" algn="tl">
                    <a:srgbClr val="C0C0C0"/>
                  </a:outerShdw>
                </a:effectLst>
                <a:latin typeface="Arial" charset="0"/>
              </a:rPr>
            </a:br>
            <a:r>
              <a:rPr lang="en-GB" sz="2400" b="1">
                <a:effectLst>
                  <a:outerShdw blurRad="38100" dist="38100" dir="2700000" algn="tl">
                    <a:srgbClr val="C0C0C0"/>
                  </a:outerShdw>
                </a:effectLst>
                <a:latin typeface="Arial" charset="0"/>
              </a:rPr>
              <a:t>DYNAMIC POVERTY TRAPS IN EAST AFRICA</a:t>
            </a:r>
            <a:r>
              <a:rPr lang="en-GB" sz="4000" b="1">
                <a:effectLst>
                  <a:outerShdw blurRad="38100" dist="38100" dir="2700000" algn="tl">
                    <a:srgbClr val="C0C0C0"/>
                  </a:outerShdw>
                </a:effectLst>
              </a:rPr>
              <a:t> </a:t>
            </a:r>
            <a:br>
              <a:rPr lang="en-GB" sz="4000" b="1">
                <a:effectLst>
                  <a:outerShdw blurRad="38100" dist="38100" dir="2700000" algn="tl">
                    <a:srgbClr val="C0C0C0"/>
                  </a:outerShdw>
                </a:effectLst>
              </a:rPr>
            </a:br>
            <a:endParaRPr lang="en-GB" sz="4000" b="1">
              <a:effectLst>
                <a:outerShdw blurRad="38100" dist="38100" dir="2700000" algn="tl">
                  <a:srgbClr val="C0C0C0"/>
                </a:outerShdw>
              </a:effectLst>
            </a:endParaRPr>
          </a:p>
        </p:txBody>
      </p:sp>
    </p:spTree>
  </p:cSld>
  <p:clrMapOvr>
    <a:masterClrMapping/>
  </p:clrMapOvr>
  <p:transition advTm="384">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0243"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0244" name="Text Box 4"/>
          <p:cNvSpPr txBox="1">
            <a:spLocks noChangeArrowheads="1"/>
          </p:cNvSpPr>
          <p:nvPr/>
        </p:nvSpPr>
        <p:spPr bwMode="auto">
          <a:xfrm>
            <a:off x="2286000" y="1524000"/>
            <a:ext cx="5791200" cy="1004888"/>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imes New Roman" charset="0"/>
              </a:rPr>
              <a:t>Timeline</a:t>
            </a:r>
          </a:p>
          <a:p>
            <a:pPr algn="ctr" eaLnBrk="1" hangingPunct="1">
              <a:spcBef>
                <a:spcPct val="50000"/>
              </a:spcBef>
            </a:pPr>
            <a:endParaRPr lang="en-US" sz="2400" b="1">
              <a:latin typeface="Times New Roman" charset="0"/>
            </a:endParaRPr>
          </a:p>
        </p:txBody>
      </p:sp>
      <p:graphicFrame>
        <p:nvGraphicFramePr>
          <p:cNvPr id="10320" name="Group 80"/>
          <p:cNvGraphicFramePr>
            <a:graphicFrameLocks noGrp="1"/>
          </p:cNvGraphicFramePr>
          <p:nvPr/>
        </p:nvGraphicFramePr>
        <p:xfrm>
          <a:off x="381000" y="1905000"/>
          <a:ext cx="8305800" cy="4598988"/>
        </p:xfrm>
        <a:graphic>
          <a:graphicData uri="http://schemas.openxmlformats.org/drawingml/2006/table">
            <a:tbl>
              <a:tblPr/>
              <a:tblGrid>
                <a:gridCol w="1676400"/>
                <a:gridCol w="2057400"/>
                <a:gridCol w="2438400"/>
                <a:gridCol w="2133600"/>
              </a:tblGrid>
              <a:tr h="777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Activity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2001-2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2002-3</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2003-4</a:t>
                      </a: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Research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Field data collection at HH level</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Prototype model</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Estimation of poverty and soil dynamics</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Model validation and calibration</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Simulation modeling of policy experiments</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Training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Ph.D./post doc training</a:t>
                      </a: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Bioeconomic modeling workshop</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Ph.D./post doc training</a:t>
                      </a: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Bioeconomic modeling workshop</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Ph.D./post doc training</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7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Out-reach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Policy Brief on conceptual model</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Stakeholder workshops</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Community and policymaker workshops</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Community and policymaker workshops</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2720">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54113" y="457200"/>
            <a:ext cx="7772400" cy="665163"/>
          </a:xfrm>
        </p:spPr>
        <p:txBody>
          <a:bodyPr/>
          <a:lstStyle/>
          <a:p>
            <a:r>
              <a:rPr lang="en-US" sz="3200" b="1">
                <a:latin typeface="Times New Roman" charset="0"/>
              </a:rPr>
              <a:t>Research Sites</a:t>
            </a:r>
          </a:p>
        </p:txBody>
      </p:sp>
      <p:sp>
        <p:nvSpPr>
          <p:cNvPr id="62467" name="Rectangle 3"/>
          <p:cNvSpPr>
            <a:spLocks noGrp="1" noChangeArrowheads="1"/>
          </p:cNvSpPr>
          <p:nvPr>
            <p:ph type="body" idx="1"/>
          </p:nvPr>
        </p:nvSpPr>
        <p:spPr>
          <a:xfrm>
            <a:off x="1371600" y="1981200"/>
            <a:ext cx="7772400" cy="4648200"/>
          </a:xfrm>
        </p:spPr>
        <p:txBody>
          <a:bodyPr/>
          <a:lstStyle/>
          <a:p>
            <a:endParaRPr lang="en-US"/>
          </a:p>
        </p:txBody>
      </p:sp>
      <p:sp>
        <p:nvSpPr>
          <p:cNvPr id="62468" name="Rectangle 4"/>
          <p:cNvSpPr>
            <a:spLocks noChangeArrowheads="1"/>
          </p:cNvSpPr>
          <p:nvPr/>
        </p:nvSpPr>
        <p:spPr bwMode="auto">
          <a:xfrm>
            <a:off x="352425" y="-838200"/>
            <a:ext cx="7085013" cy="1276350"/>
          </a:xfrm>
          <a:prstGeom prst="rect">
            <a:avLst/>
          </a:prstGeom>
          <a:noFill/>
          <a:ln w="9525">
            <a:noFill/>
            <a:miter lim="800000"/>
            <a:headEnd/>
            <a:tailEnd/>
          </a:ln>
          <a:effectLst/>
        </p:spPr>
        <p:txBody>
          <a:bodyPr lIns="92075" tIns="46038" rIns="92075" bIns="46038" anchor="ctr"/>
          <a:lstStyle/>
          <a:p>
            <a:pPr algn="ctr" eaLnBrk="1" hangingPunct="1"/>
            <a:endParaRPr lang="en-US" sz="4400">
              <a:solidFill>
                <a:schemeClr val="tx2"/>
              </a:solidFill>
              <a:latin typeface="Arial Narrow" pitchFamily="34" charset="0"/>
            </a:endParaRPr>
          </a:p>
        </p:txBody>
      </p:sp>
      <p:graphicFrame>
        <p:nvGraphicFramePr>
          <p:cNvPr id="62469" name="Object 5"/>
          <p:cNvGraphicFramePr>
            <a:graphicFrameLocks noChangeAspect="1"/>
          </p:cNvGraphicFramePr>
          <p:nvPr/>
        </p:nvGraphicFramePr>
        <p:xfrm>
          <a:off x="1757363" y="2133600"/>
          <a:ext cx="3589337" cy="4114800"/>
        </p:xfrm>
        <a:graphic>
          <a:graphicData uri="http://schemas.openxmlformats.org/presentationml/2006/ole">
            <p:oleObj spid="_x0000_s62469" name="Photo Editor Photo" r:id="rId4" imgW="3343742" imgH="3591426" progId="MSPhotoEd.3">
              <p:embed/>
            </p:oleObj>
          </a:graphicData>
        </a:graphic>
      </p:graphicFrame>
      <p:sp>
        <p:nvSpPr>
          <p:cNvPr id="62470" name="Text Box 6"/>
          <p:cNvSpPr txBox="1">
            <a:spLocks noChangeArrowheads="1"/>
          </p:cNvSpPr>
          <p:nvPr/>
        </p:nvSpPr>
        <p:spPr bwMode="auto">
          <a:xfrm>
            <a:off x="4805363" y="2514600"/>
            <a:ext cx="3517900" cy="579438"/>
          </a:xfrm>
          <a:prstGeom prst="rect">
            <a:avLst/>
          </a:prstGeom>
          <a:noFill/>
          <a:ln w="12700">
            <a:noFill/>
            <a:miter lim="800000"/>
            <a:headEnd type="none" w="sm" len="sm"/>
            <a:tailEnd type="none" w="sm" len="sm"/>
          </a:ln>
          <a:effectLst/>
        </p:spPr>
        <p:txBody>
          <a:bodyPr>
            <a:spAutoFit/>
          </a:bodyPr>
          <a:lstStyle/>
          <a:p>
            <a:pPr>
              <a:spcBef>
                <a:spcPct val="50000"/>
              </a:spcBef>
            </a:pPr>
            <a:endParaRPr lang="en-US" sz="3200">
              <a:solidFill>
                <a:schemeClr val="bg2"/>
              </a:solidFill>
              <a:latin typeface="Times New Roman" charset="0"/>
            </a:endParaRPr>
          </a:p>
        </p:txBody>
      </p:sp>
      <p:graphicFrame>
        <p:nvGraphicFramePr>
          <p:cNvPr id="62471" name="Object 7"/>
          <p:cNvGraphicFramePr>
            <a:graphicFrameLocks noChangeAspect="1"/>
          </p:cNvGraphicFramePr>
          <p:nvPr/>
        </p:nvGraphicFramePr>
        <p:xfrm>
          <a:off x="6324600" y="1981200"/>
          <a:ext cx="2322513" cy="4714875"/>
        </p:xfrm>
        <a:graphic>
          <a:graphicData uri="http://schemas.openxmlformats.org/presentationml/2006/ole">
            <p:oleObj spid="_x0000_s62471" name="Photo Editor Photo" r:id="rId5" imgW="3343742" imgH="7171429" progId="MSPhotoEd.3">
              <p:embed/>
            </p:oleObj>
          </a:graphicData>
        </a:graphic>
      </p:graphicFrame>
      <p:sp>
        <p:nvSpPr>
          <p:cNvPr id="62472" name="Oval 8"/>
          <p:cNvSpPr>
            <a:spLocks noChangeArrowheads="1"/>
          </p:cNvSpPr>
          <p:nvPr/>
        </p:nvSpPr>
        <p:spPr bwMode="auto">
          <a:xfrm>
            <a:off x="3376613" y="44196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3" name="Oval 9"/>
          <p:cNvSpPr>
            <a:spLocks noChangeArrowheads="1"/>
          </p:cNvSpPr>
          <p:nvPr/>
        </p:nvSpPr>
        <p:spPr bwMode="auto">
          <a:xfrm>
            <a:off x="2320925" y="39624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4" name="Oval 10"/>
          <p:cNvSpPr>
            <a:spLocks noChangeArrowheads="1"/>
          </p:cNvSpPr>
          <p:nvPr/>
        </p:nvSpPr>
        <p:spPr bwMode="auto">
          <a:xfrm>
            <a:off x="2954338" y="37338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5" name="Oval 11"/>
          <p:cNvSpPr>
            <a:spLocks noChangeArrowheads="1"/>
          </p:cNvSpPr>
          <p:nvPr/>
        </p:nvSpPr>
        <p:spPr bwMode="auto">
          <a:xfrm flipV="1">
            <a:off x="3516313" y="3200400"/>
            <a:ext cx="141287"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6" name="Oval 12"/>
          <p:cNvSpPr>
            <a:spLocks noChangeArrowheads="1"/>
          </p:cNvSpPr>
          <p:nvPr/>
        </p:nvSpPr>
        <p:spPr bwMode="auto">
          <a:xfrm>
            <a:off x="7316788" y="54102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7" name="Oval 13"/>
          <p:cNvSpPr>
            <a:spLocks noChangeArrowheads="1"/>
          </p:cNvSpPr>
          <p:nvPr/>
        </p:nvSpPr>
        <p:spPr bwMode="auto">
          <a:xfrm>
            <a:off x="7245350" y="48006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8" name="Text Box 14"/>
          <p:cNvSpPr txBox="1">
            <a:spLocks noChangeArrowheads="1"/>
          </p:cNvSpPr>
          <p:nvPr/>
        </p:nvSpPr>
        <p:spPr bwMode="auto">
          <a:xfrm>
            <a:off x="1265238" y="1600200"/>
            <a:ext cx="2462212" cy="579438"/>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3200">
                <a:latin typeface="Times New Roman" charset="0"/>
              </a:rPr>
              <a:t>Kenya</a:t>
            </a:r>
          </a:p>
        </p:txBody>
      </p:sp>
      <p:sp>
        <p:nvSpPr>
          <p:cNvPr id="62479" name="Text Box 15"/>
          <p:cNvSpPr txBox="1">
            <a:spLocks noChangeArrowheads="1"/>
          </p:cNvSpPr>
          <p:nvPr/>
        </p:nvSpPr>
        <p:spPr bwMode="auto">
          <a:xfrm>
            <a:off x="6019800" y="1447800"/>
            <a:ext cx="2462213" cy="579438"/>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3200">
                <a:latin typeface="Times New Roman" charset="0"/>
              </a:rPr>
              <a:t>Madagascar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828800" y="304800"/>
            <a:ext cx="7088188" cy="819150"/>
          </a:xfrm>
        </p:spPr>
        <p:txBody>
          <a:bodyPr/>
          <a:lstStyle/>
          <a:p>
            <a:r>
              <a:rPr lang="en-GB" sz="2800" b="1">
                <a:latin typeface="Times New Roman" charset="0"/>
              </a:rPr>
              <a:t>Research Design</a:t>
            </a:r>
            <a:endParaRPr lang="en-US" sz="2800" b="1">
              <a:latin typeface="Times New Roman" charset="0"/>
            </a:endParaRPr>
          </a:p>
        </p:txBody>
      </p:sp>
      <p:sp>
        <p:nvSpPr>
          <p:cNvPr id="63491" name="Rectangle 3"/>
          <p:cNvSpPr>
            <a:spLocks noChangeArrowheads="1"/>
          </p:cNvSpPr>
          <p:nvPr/>
        </p:nvSpPr>
        <p:spPr bwMode="auto">
          <a:xfrm>
            <a:off x="2389188" y="1995488"/>
            <a:ext cx="5699125" cy="762000"/>
          </a:xfrm>
          <a:prstGeom prst="rect">
            <a:avLst/>
          </a:prstGeom>
          <a:noFill/>
          <a:ln w="9525">
            <a:noFill/>
            <a:miter lim="800000"/>
            <a:headEnd/>
            <a:tailEnd/>
          </a:ln>
          <a:effectLst/>
        </p:spPr>
        <p:txBody>
          <a:bodyPr>
            <a:spAutoFit/>
          </a:bodyPr>
          <a:lstStyle/>
          <a:p>
            <a:endParaRPr lang="en-US" sz="4400" i="1">
              <a:solidFill>
                <a:schemeClr val="tx2"/>
              </a:solidFill>
              <a:effectLst>
                <a:outerShdw blurRad="38100" dist="38100" dir="2700000" algn="tl">
                  <a:srgbClr val="C0C0C0"/>
                </a:outerShdw>
              </a:effectLst>
              <a:latin typeface="Times New Roman" charset="0"/>
            </a:endParaRPr>
          </a:p>
        </p:txBody>
      </p:sp>
      <p:sp>
        <p:nvSpPr>
          <p:cNvPr id="63492" name="Rectangle 4"/>
          <p:cNvSpPr>
            <a:spLocks noChangeArrowheads="1"/>
          </p:cNvSpPr>
          <p:nvPr/>
        </p:nvSpPr>
        <p:spPr bwMode="auto">
          <a:xfrm>
            <a:off x="1160463" y="1093788"/>
            <a:ext cx="3175" cy="4762"/>
          </a:xfrm>
          <a:prstGeom prst="rect">
            <a:avLst/>
          </a:prstGeom>
          <a:solidFill>
            <a:srgbClr val="000000"/>
          </a:solidFill>
          <a:ln w="9525">
            <a:noFill/>
            <a:miter lim="800000"/>
            <a:headEnd/>
            <a:tailEnd/>
          </a:ln>
        </p:spPr>
        <p:txBody>
          <a:bodyPr/>
          <a:lstStyle/>
          <a:p>
            <a:endParaRPr lang="en-US"/>
          </a:p>
        </p:txBody>
      </p:sp>
      <p:sp>
        <p:nvSpPr>
          <p:cNvPr id="63493" name="Rectangle 5"/>
          <p:cNvSpPr>
            <a:spLocks noChangeArrowheads="1"/>
          </p:cNvSpPr>
          <p:nvPr/>
        </p:nvSpPr>
        <p:spPr bwMode="auto">
          <a:xfrm>
            <a:off x="5576888" y="1157288"/>
            <a:ext cx="185737"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494" name="Rectangle 6"/>
          <p:cNvSpPr>
            <a:spLocks noChangeArrowheads="1"/>
          </p:cNvSpPr>
          <p:nvPr/>
        </p:nvSpPr>
        <p:spPr bwMode="auto">
          <a:xfrm>
            <a:off x="2459038" y="2224088"/>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495" name="Rectangle 7"/>
          <p:cNvSpPr>
            <a:spLocks noChangeArrowheads="1"/>
          </p:cNvSpPr>
          <p:nvPr/>
        </p:nvSpPr>
        <p:spPr bwMode="auto">
          <a:xfrm>
            <a:off x="2459038" y="2552700"/>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496" name="Rectangle 8"/>
          <p:cNvSpPr>
            <a:spLocks noChangeArrowheads="1"/>
          </p:cNvSpPr>
          <p:nvPr/>
        </p:nvSpPr>
        <p:spPr bwMode="auto">
          <a:xfrm>
            <a:off x="2459038" y="3824288"/>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497" name="Rectangle 9"/>
          <p:cNvSpPr>
            <a:spLocks noChangeArrowheads="1"/>
          </p:cNvSpPr>
          <p:nvPr/>
        </p:nvSpPr>
        <p:spPr bwMode="auto">
          <a:xfrm>
            <a:off x="2459038" y="4357688"/>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498" name="Rectangle 10"/>
          <p:cNvSpPr>
            <a:spLocks noChangeArrowheads="1"/>
          </p:cNvSpPr>
          <p:nvPr/>
        </p:nvSpPr>
        <p:spPr bwMode="auto">
          <a:xfrm>
            <a:off x="3732213" y="1004888"/>
            <a:ext cx="185737"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499" name="Rectangle 11"/>
          <p:cNvSpPr>
            <a:spLocks noChangeArrowheads="1"/>
          </p:cNvSpPr>
          <p:nvPr/>
        </p:nvSpPr>
        <p:spPr bwMode="auto">
          <a:xfrm>
            <a:off x="4084638" y="1462088"/>
            <a:ext cx="185737"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500" name="Rectangle 12"/>
          <p:cNvSpPr>
            <a:spLocks noChangeArrowheads="1"/>
          </p:cNvSpPr>
          <p:nvPr/>
        </p:nvSpPr>
        <p:spPr bwMode="auto">
          <a:xfrm>
            <a:off x="4981575" y="2392363"/>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501" name="Rectangle 13"/>
          <p:cNvSpPr>
            <a:spLocks noChangeArrowheads="1"/>
          </p:cNvSpPr>
          <p:nvPr/>
        </p:nvSpPr>
        <p:spPr bwMode="auto">
          <a:xfrm>
            <a:off x="4981575" y="2741613"/>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502" name="Rectangle 14"/>
          <p:cNvSpPr>
            <a:spLocks noChangeArrowheads="1"/>
          </p:cNvSpPr>
          <p:nvPr/>
        </p:nvSpPr>
        <p:spPr bwMode="auto">
          <a:xfrm>
            <a:off x="4981575" y="3138488"/>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503" name="Rectangle 15"/>
          <p:cNvSpPr>
            <a:spLocks noChangeArrowheads="1"/>
          </p:cNvSpPr>
          <p:nvPr/>
        </p:nvSpPr>
        <p:spPr bwMode="auto">
          <a:xfrm>
            <a:off x="4991100" y="4586288"/>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504" name="Rectangle 16"/>
          <p:cNvSpPr>
            <a:spLocks noChangeArrowheads="1"/>
          </p:cNvSpPr>
          <p:nvPr/>
        </p:nvSpPr>
        <p:spPr bwMode="auto">
          <a:xfrm>
            <a:off x="4991100" y="4954588"/>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63505" name="Rectangle 17"/>
          <p:cNvSpPr>
            <a:spLocks noChangeArrowheads="1"/>
          </p:cNvSpPr>
          <p:nvPr/>
        </p:nvSpPr>
        <p:spPr bwMode="auto">
          <a:xfrm>
            <a:off x="7148513" y="231775"/>
            <a:ext cx="1296987" cy="481013"/>
          </a:xfrm>
          <a:prstGeom prst="rect">
            <a:avLst/>
          </a:prstGeom>
          <a:noFill/>
          <a:ln w="9525">
            <a:noFill/>
            <a:miter lim="800000"/>
            <a:headEnd/>
            <a:tailEnd/>
          </a:ln>
        </p:spPr>
        <p:txBody>
          <a:bodyPr/>
          <a:lstStyle/>
          <a:p>
            <a:endParaRPr lang="en-US"/>
          </a:p>
        </p:txBody>
      </p:sp>
      <p:sp>
        <p:nvSpPr>
          <p:cNvPr id="63506" name="Rectangle 18"/>
          <p:cNvSpPr>
            <a:spLocks noChangeArrowheads="1"/>
          </p:cNvSpPr>
          <p:nvPr/>
        </p:nvSpPr>
        <p:spPr bwMode="auto">
          <a:xfrm>
            <a:off x="7248525" y="1103313"/>
            <a:ext cx="1211263" cy="481012"/>
          </a:xfrm>
          <a:prstGeom prst="rect">
            <a:avLst/>
          </a:prstGeom>
          <a:noFill/>
          <a:ln w="9525">
            <a:noFill/>
            <a:miter lim="800000"/>
            <a:headEnd/>
            <a:tailEnd/>
          </a:ln>
        </p:spPr>
        <p:txBody>
          <a:bodyPr/>
          <a:lstStyle/>
          <a:p>
            <a:endParaRPr lang="en-US"/>
          </a:p>
        </p:txBody>
      </p:sp>
      <p:sp>
        <p:nvSpPr>
          <p:cNvPr id="63507" name="Rectangle 19"/>
          <p:cNvSpPr>
            <a:spLocks noChangeArrowheads="1"/>
          </p:cNvSpPr>
          <p:nvPr/>
        </p:nvSpPr>
        <p:spPr bwMode="auto">
          <a:xfrm>
            <a:off x="7248525" y="2224088"/>
            <a:ext cx="1385888" cy="1700212"/>
          </a:xfrm>
          <a:prstGeom prst="rect">
            <a:avLst/>
          </a:prstGeom>
          <a:noFill/>
          <a:ln w="9525">
            <a:noFill/>
            <a:miter lim="800000"/>
            <a:headEnd/>
            <a:tailEnd/>
          </a:ln>
        </p:spPr>
        <p:txBody>
          <a:bodyPr/>
          <a:lstStyle/>
          <a:p>
            <a:endParaRPr lang="en-US"/>
          </a:p>
        </p:txBody>
      </p:sp>
      <p:sp>
        <p:nvSpPr>
          <p:cNvPr id="63508" name="Rectangle 20"/>
          <p:cNvSpPr>
            <a:spLocks noChangeArrowheads="1"/>
          </p:cNvSpPr>
          <p:nvPr/>
        </p:nvSpPr>
        <p:spPr bwMode="auto">
          <a:xfrm>
            <a:off x="7248525" y="2224088"/>
            <a:ext cx="1385888" cy="1700212"/>
          </a:xfrm>
          <a:prstGeom prst="rect">
            <a:avLst/>
          </a:prstGeom>
          <a:noFill/>
          <a:ln w="0">
            <a:noFill/>
            <a:miter lim="800000"/>
            <a:headEnd/>
            <a:tailEnd/>
          </a:ln>
        </p:spPr>
        <p:txBody>
          <a:bodyPr/>
          <a:lstStyle/>
          <a:p>
            <a:endParaRPr lang="en-US"/>
          </a:p>
        </p:txBody>
      </p:sp>
      <p:sp>
        <p:nvSpPr>
          <p:cNvPr id="63509" name="Rectangle 21"/>
          <p:cNvSpPr>
            <a:spLocks noChangeArrowheads="1"/>
          </p:cNvSpPr>
          <p:nvPr/>
        </p:nvSpPr>
        <p:spPr bwMode="auto">
          <a:xfrm>
            <a:off x="7248525" y="2224088"/>
            <a:ext cx="1389063" cy="1704975"/>
          </a:xfrm>
          <a:prstGeom prst="rect">
            <a:avLst/>
          </a:prstGeom>
          <a:noFill/>
          <a:ln w="9525">
            <a:noFill/>
            <a:miter lim="800000"/>
            <a:headEnd/>
            <a:tailEnd/>
          </a:ln>
        </p:spPr>
        <p:txBody>
          <a:bodyPr/>
          <a:lstStyle/>
          <a:p>
            <a:endParaRPr lang="en-US"/>
          </a:p>
        </p:txBody>
      </p:sp>
      <p:sp>
        <p:nvSpPr>
          <p:cNvPr id="63510" name="Rectangle 22"/>
          <p:cNvSpPr>
            <a:spLocks noChangeArrowheads="1"/>
          </p:cNvSpPr>
          <p:nvPr/>
        </p:nvSpPr>
        <p:spPr bwMode="auto">
          <a:xfrm>
            <a:off x="7248525" y="2224088"/>
            <a:ext cx="1385888" cy="1700212"/>
          </a:xfrm>
          <a:prstGeom prst="rect">
            <a:avLst/>
          </a:prstGeom>
          <a:noFill/>
          <a:ln w="9525">
            <a:noFill/>
            <a:miter lim="800000"/>
            <a:headEnd/>
            <a:tailEnd/>
          </a:ln>
        </p:spPr>
        <p:txBody>
          <a:bodyPr/>
          <a:lstStyle/>
          <a:p>
            <a:endParaRPr lang="en-US"/>
          </a:p>
        </p:txBody>
      </p:sp>
      <p:sp>
        <p:nvSpPr>
          <p:cNvPr id="63511" name="Rectangle 23"/>
          <p:cNvSpPr>
            <a:spLocks noChangeArrowheads="1"/>
          </p:cNvSpPr>
          <p:nvPr/>
        </p:nvSpPr>
        <p:spPr bwMode="auto">
          <a:xfrm>
            <a:off x="7550150" y="4510088"/>
            <a:ext cx="228600" cy="212725"/>
          </a:xfrm>
          <a:prstGeom prst="rect">
            <a:avLst/>
          </a:prstGeom>
          <a:noFill/>
          <a:ln w="9525">
            <a:noFill/>
            <a:miter lim="800000"/>
            <a:headEnd/>
            <a:tailEnd/>
          </a:ln>
        </p:spPr>
        <p:txBody>
          <a:bodyPr wrap="none" lIns="0" tIns="0" rIns="0" bIns="0">
            <a:spAutoFit/>
          </a:bodyPr>
          <a:lstStyle/>
          <a:p>
            <a:pPr marL="246063" indent="-246063" defTabSz="600075">
              <a:buClr>
                <a:srgbClr val="FF0000"/>
              </a:buClr>
              <a:buFont typeface="Wingdings" pitchFamily="2" charset="2"/>
              <a:buChar char=""/>
            </a:pPr>
            <a:endParaRPr lang="en-GB" sz="1400">
              <a:latin typeface="Times New Roman" charset="0"/>
            </a:endParaRPr>
          </a:p>
        </p:txBody>
      </p:sp>
      <p:sp>
        <p:nvSpPr>
          <p:cNvPr id="63512" name="Rectangle 24"/>
          <p:cNvSpPr>
            <a:spLocks noChangeArrowheads="1"/>
          </p:cNvSpPr>
          <p:nvPr/>
        </p:nvSpPr>
        <p:spPr bwMode="auto">
          <a:xfrm>
            <a:off x="7550150" y="4841875"/>
            <a:ext cx="228600" cy="212725"/>
          </a:xfrm>
          <a:prstGeom prst="rect">
            <a:avLst/>
          </a:prstGeom>
          <a:noFill/>
          <a:ln w="9525">
            <a:noFill/>
            <a:miter lim="800000"/>
            <a:headEnd/>
            <a:tailEnd/>
          </a:ln>
        </p:spPr>
        <p:txBody>
          <a:bodyPr wrap="none" lIns="0" tIns="0" rIns="0" bIns="0">
            <a:spAutoFit/>
          </a:bodyPr>
          <a:lstStyle/>
          <a:p>
            <a:pPr marL="246063" indent="-246063" defTabSz="600075">
              <a:buClr>
                <a:srgbClr val="FF0000"/>
              </a:buClr>
              <a:buFont typeface="Wingdings" pitchFamily="2" charset="2"/>
              <a:buChar char=""/>
            </a:pPr>
            <a:endParaRPr lang="en-GB" sz="1400">
              <a:latin typeface="Times New Roman" charset="0"/>
            </a:endParaRPr>
          </a:p>
        </p:txBody>
      </p:sp>
      <p:sp>
        <p:nvSpPr>
          <p:cNvPr id="63513" name="Rectangle 25"/>
          <p:cNvSpPr>
            <a:spLocks noChangeArrowheads="1"/>
          </p:cNvSpPr>
          <p:nvPr/>
        </p:nvSpPr>
        <p:spPr bwMode="auto">
          <a:xfrm>
            <a:off x="7550150" y="928688"/>
            <a:ext cx="177800" cy="212725"/>
          </a:xfrm>
          <a:prstGeom prst="rect">
            <a:avLst/>
          </a:prstGeom>
          <a:noFill/>
          <a:ln w="9525">
            <a:noFill/>
            <a:miter lim="800000"/>
            <a:headEnd/>
            <a:tailEnd/>
          </a:ln>
        </p:spPr>
        <p:txBody>
          <a:bodyPr wrap="none" lIns="0" tIns="0" rIns="0" bIns="0">
            <a:spAutoFit/>
          </a:bodyPr>
          <a:lstStyle/>
          <a:p>
            <a:pPr marL="190500" indent="-190500" defTabSz="600075">
              <a:buClr>
                <a:srgbClr val="FF0000"/>
              </a:buClr>
              <a:buFont typeface="Wingdings" pitchFamily="2" charset="2"/>
              <a:buChar char=""/>
            </a:pPr>
            <a:endParaRPr lang="en-GB" sz="1400">
              <a:latin typeface="Times New Roman" charset="0"/>
            </a:endParaRPr>
          </a:p>
        </p:txBody>
      </p:sp>
      <p:sp>
        <p:nvSpPr>
          <p:cNvPr id="63514" name="Rectangle 26"/>
          <p:cNvSpPr>
            <a:spLocks noChangeArrowheads="1"/>
          </p:cNvSpPr>
          <p:nvPr/>
        </p:nvSpPr>
        <p:spPr bwMode="auto">
          <a:xfrm>
            <a:off x="7550150" y="1277938"/>
            <a:ext cx="177800" cy="212725"/>
          </a:xfrm>
          <a:prstGeom prst="rect">
            <a:avLst/>
          </a:prstGeom>
          <a:noFill/>
          <a:ln w="9525">
            <a:noFill/>
            <a:miter lim="800000"/>
            <a:headEnd/>
            <a:tailEnd/>
          </a:ln>
        </p:spPr>
        <p:txBody>
          <a:bodyPr wrap="none" lIns="0" tIns="0" rIns="0" bIns="0">
            <a:spAutoFit/>
          </a:bodyPr>
          <a:lstStyle/>
          <a:p>
            <a:pPr marL="190500" indent="-190500" defTabSz="600075">
              <a:buClr>
                <a:srgbClr val="FF0000"/>
              </a:buClr>
              <a:buFont typeface="Wingdings" pitchFamily="2" charset="2"/>
              <a:buChar char=""/>
            </a:pPr>
            <a:endParaRPr lang="en-GB" sz="1400">
              <a:latin typeface="Times New Roman" charset="0"/>
            </a:endParaRPr>
          </a:p>
        </p:txBody>
      </p:sp>
      <p:sp>
        <p:nvSpPr>
          <p:cNvPr id="63515" name="Rectangle 27"/>
          <p:cNvSpPr>
            <a:spLocks noChangeArrowheads="1"/>
          </p:cNvSpPr>
          <p:nvPr/>
        </p:nvSpPr>
        <p:spPr bwMode="auto">
          <a:xfrm>
            <a:off x="7550150" y="2297113"/>
            <a:ext cx="2139950"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63516" name="Rectangle 28"/>
          <p:cNvSpPr>
            <a:spLocks noChangeArrowheads="1"/>
          </p:cNvSpPr>
          <p:nvPr/>
        </p:nvSpPr>
        <p:spPr bwMode="auto">
          <a:xfrm>
            <a:off x="7550150" y="2757488"/>
            <a:ext cx="2187575"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63517" name="Rectangle 29"/>
          <p:cNvSpPr>
            <a:spLocks noChangeArrowheads="1"/>
          </p:cNvSpPr>
          <p:nvPr/>
        </p:nvSpPr>
        <p:spPr bwMode="auto">
          <a:xfrm>
            <a:off x="7667625" y="3519488"/>
            <a:ext cx="2503488"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63518" name="Rectangle 30"/>
          <p:cNvSpPr>
            <a:spLocks noChangeArrowheads="1"/>
          </p:cNvSpPr>
          <p:nvPr/>
        </p:nvSpPr>
        <p:spPr bwMode="auto">
          <a:xfrm>
            <a:off x="7550150" y="3154363"/>
            <a:ext cx="2276475"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63519" name="Rectangle 31"/>
          <p:cNvSpPr>
            <a:spLocks noChangeArrowheads="1"/>
          </p:cNvSpPr>
          <p:nvPr/>
        </p:nvSpPr>
        <p:spPr bwMode="auto">
          <a:xfrm>
            <a:off x="1897063" y="1004888"/>
            <a:ext cx="6965950" cy="4673600"/>
          </a:xfrm>
          <a:prstGeom prst="rect">
            <a:avLst/>
          </a:prstGeom>
          <a:noFill/>
          <a:ln w="57150" cmpd="thickThin">
            <a:solidFill>
              <a:schemeClr val="tx1"/>
            </a:solidFill>
            <a:miter lim="800000"/>
            <a:headEnd/>
            <a:tailEnd/>
          </a:ln>
          <a:effectLst/>
        </p:spPr>
        <p:txBody>
          <a:bodyPr wrap="none" anchor="ctr"/>
          <a:lstStyle/>
          <a:p>
            <a:endParaRPr lang="en-US"/>
          </a:p>
        </p:txBody>
      </p:sp>
      <p:sp>
        <p:nvSpPr>
          <p:cNvPr id="63520" name="Line 32"/>
          <p:cNvSpPr>
            <a:spLocks noChangeShapeType="1"/>
          </p:cNvSpPr>
          <p:nvPr/>
        </p:nvSpPr>
        <p:spPr bwMode="auto">
          <a:xfrm>
            <a:off x="5203825" y="1004888"/>
            <a:ext cx="1588" cy="4724400"/>
          </a:xfrm>
          <a:prstGeom prst="line">
            <a:avLst/>
          </a:prstGeom>
          <a:noFill/>
          <a:ln w="38100">
            <a:solidFill>
              <a:schemeClr val="tx1"/>
            </a:solidFill>
            <a:round/>
            <a:headEnd/>
            <a:tailEnd/>
          </a:ln>
          <a:effectLst/>
        </p:spPr>
        <p:txBody>
          <a:bodyPr wrap="none" anchor="ctr"/>
          <a:lstStyle/>
          <a:p>
            <a:endParaRPr lang="en-US"/>
          </a:p>
        </p:txBody>
      </p:sp>
      <p:sp>
        <p:nvSpPr>
          <p:cNvPr id="63521" name="Line 33"/>
          <p:cNvSpPr>
            <a:spLocks noChangeShapeType="1"/>
          </p:cNvSpPr>
          <p:nvPr/>
        </p:nvSpPr>
        <p:spPr bwMode="auto">
          <a:xfrm flipV="1">
            <a:off x="1897063" y="3367088"/>
            <a:ext cx="6894512" cy="1587"/>
          </a:xfrm>
          <a:prstGeom prst="line">
            <a:avLst/>
          </a:prstGeom>
          <a:noFill/>
          <a:ln w="38100">
            <a:solidFill>
              <a:schemeClr val="tx1"/>
            </a:solidFill>
            <a:round/>
            <a:headEnd/>
            <a:tailEnd/>
          </a:ln>
          <a:effectLst/>
        </p:spPr>
        <p:txBody>
          <a:bodyPr wrap="none" anchor="ctr"/>
          <a:lstStyle/>
          <a:p>
            <a:endParaRPr lang="en-US"/>
          </a:p>
        </p:txBody>
      </p:sp>
      <p:sp>
        <p:nvSpPr>
          <p:cNvPr id="63522" name="Rectangle 34"/>
          <p:cNvSpPr>
            <a:spLocks noChangeArrowheads="1"/>
          </p:cNvSpPr>
          <p:nvPr/>
        </p:nvSpPr>
        <p:spPr bwMode="auto">
          <a:xfrm rot="16200000">
            <a:off x="-568325" y="3022600"/>
            <a:ext cx="2935288" cy="395288"/>
          </a:xfrm>
          <a:prstGeom prst="rect">
            <a:avLst/>
          </a:prstGeom>
          <a:noFill/>
          <a:ln w="9525">
            <a:noFill/>
            <a:miter lim="800000"/>
            <a:headEnd/>
            <a:tailEnd/>
          </a:ln>
        </p:spPr>
        <p:txBody>
          <a:bodyPr wrap="none" lIns="0" tIns="0" rIns="0" bIns="0">
            <a:spAutoFit/>
          </a:bodyPr>
          <a:lstStyle/>
          <a:p>
            <a:pPr defTabSz="600075"/>
            <a:r>
              <a:rPr lang="en-GB" sz="2800">
                <a:latin typeface="Times New Roman" charset="0"/>
              </a:rPr>
              <a:t>MARKET ACCESS</a:t>
            </a:r>
            <a:endParaRPr lang="en-GB" sz="2400">
              <a:latin typeface="Times New Roman" charset="0"/>
            </a:endParaRPr>
          </a:p>
        </p:txBody>
      </p:sp>
      <p:sp>
        <p:nvSpPr>
          <p:cNvPr id="63523" name="Rectangle 35"/>
          <p:cNvSpPr>
            <a:spLocks noChangeArrowheads="1"/>
          </p:cNvSpPr>
          <p:nvPr/>
        </p:nvSpPr>
        <p:spPr bwMode="auto">
          <a:xfrm rot="16200000">
            <a:off x="901700" y="6038851"/>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sp>
        <p:nvSpPr>
          <p:cNvPr id="63524" name="Rectangle 36"/>
          <p:cNvSpPr>
            <a:spLocks noChangeArrowheads="1"/>
          </p:cNvSpPr>
          <p:nvPr/>
        </p:nvSpPr>
        <p:spPr bwMode="auto">
          <a:xfrm rot="16200000">
            <a:off x="901700" y="5048251"/>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sp>
        <p:nvSpPr>
          <p:cNvPr id="63525" name="Rectangle 37"/>
          <p:cNvSpPr>
            <a:spLocks noChangeArrowheads="1"/>
          </p:cNvSpPr>
          <p:nvPr/>
        </p:nvSpPr>
        <p:spPr bwMode="auto">
          <a:xfrm rot="16200000">
            <a:off x="901700" y="3681413"/>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sp>
        <p:nvSpPr>
          <p:cNvPr id="63526" name="Rectangle 38"/>
          <p:cNvSpPr>
            <a:spLocks noChangeArrowheads="1"/>
          </p:cNvSpPr>
          <p:nvPr/>
        </p:nvSpPr>
        <p:spPr bwMode="auto">
          <a:xfrm rot="16200000">
            <a:off x="901700" y="2620963"/>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grpSp>
        <p:nvGrpSpPr>
          <p:cNvPr id="63527" name="Group 39"/>
          <p:cNvGrpSpPr>
            <a:grpSpLocks/>
          </p:cNvGrpSpPr>
          <p:nvPr/>
        </p:nvGrpSpPr>
        <p:grpSpPr bwMode="auto">
          <a:xfrm rot="-10800000">
            <a:off x="1093788" y="1690688"/>
            <a:ext cx="100012" cy="358775"/>
            <a:chOff x="401" y="7780"/>
            <a:chExt cx="96" cy="606"/>
          </a:xfrm>
        </p:grpSpPr>
        <p:sp>
          <p:nvSpPr>
            <p:cNvPr id="63528" name="Line 40"/>
            <p:cNvSpPr>
              <a:spLocks noChangeShapeType="1"/>
            </p:cNvSpPr>
            <p:nvPr/>
          </p:nvSpPr>
          <p:spPr bwMode="auto">
            <a:xfrm>
              <a:off x="452" y="7780"/>
              <a:ext cx="1" cy="520"/>
            </a:xfrm>
            <a:prstGeom prst="line">
              <a:avLst/>
            </a:prstGeom>
            <a:noFill/>
            <a:ln w="15875">
              <a:solidFill>
                <a:srgbClr val="000000"/>
              </a:solidFill>
              <a:round/>
              <a:headEnd/>
              <a:tailEnd/>
            </a:ln>
          </p:spPr>
          <p:txBody>
            <a:bodyPr/>
            <a:lstStyle/>
            <a:p>
              <a:endParaRPr lang="en-US"/>
            </a:p>
          </p:txBody>
        </p:sp>
        <p:sp>
          <p:nvSpPr>
            <p:cNvPr id="63529" name="Freeform 41"/>
            <p:cNvSpPr>
              <a:spLocks/>
            </p:cNvSpPr>
            <p:nvPr/>
          </p:nvSpPr>
          <p:spPr bwMode="auto">
            <a:xfrm>
              <a:off x="401" y="8290"/>
              <a:ext cx="96" cy="96"/>
            </a:xfrm>
            <a:custGeom>
              <a:avLst/>
              <a:gdLst/>
              <a:ahLst/>
              <a:cxnLst>
                <a:cxn ang="0">
                  <a:pos x="0" y="0"/>
                </a:cxn>
                <a:cxn ang="0">
                  <a:pos x="51" y="96"/>
                </a:cxn>
                <a:cxn ang="0">
                  <a:pos x="96" y="0"/>
                </a:cxn>
                <a:cxn ang="0">
                  <a:pos x="0" y="0"/>
                </a:cxn>
              </a:cxnLst>
              <a:rect l="0" t="0" r="r" b="b"/>
              <a:pathLst>
                <a:path w="96" h="96">
                  <a:moveTo>
                    <a:pt x="0" y="0"/>
                  </a:moveTo>
                  <a:lnTo>
                    <a:pt x="51" y="96"/>
                  </a:lnTo>
                  <a:lnTo>
                    <a:pt x="96" y="0"/>
                  </a:lnTo>
                  <a:lnTo>
                    <a:pt x="0" y="0"/>
                  </a:lnTo>
                  <a:close/>
                </a:path>
              </a:pathLst>
            </a:custGeom>
            <a:noFill/>
            <a:ln w="9525">
              <a:noFill/>
              <a:round/>
              <a:headEnd/>
              <a:tailEnd/>
            </a:ln>
          </p:spPr>
          <p:txBody>
            <a:bodyPr/>
            <a:lstStyle/>
            <a:p>
              <a:endParaRPr lang="en-US"/>
            </a:p>
          </p:txBody>
        </p:sp>
      </p:grpSp>
      <p:sp>
        <p:nvSpPr>
          <p:cNvPr id="63530" name="Text Box 42"/>
          <p:cNvSpPr txBox="1">
            <a:spLocks noChangeArrowheads="1"/>
          </p:cNvSpPr>
          <p:nvPr/>
        </p:nvSpPr>
        <p:spPr bwMode="auto">
          <a:xfrm>
            <a:off x="4473575" y="6038850"/>
            <a:ext cx="171450" cy="274638"/>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63531" name="Text Box 43"/>
          <p:cNvSpPr txBox="1">
            <a:spLocks noChangeArrowheads="1"/>
          </p:cNvSpPr>
          <p:nvPr/>
        </p:nvSpPr>
        <p:spPr bwMode="auto">
          <a:xfrm>
            <a:off x="2319338" y="6038850"/>
            <a:ext cx="169862" cy="274638"/>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63532" name="Text Box 44"/>
          <p:cNvSpPr txBox="1">
            <a:spLocks noChangeArrowheads="1"/>
          </p:cNvSpPr>
          <p:nvPr/>
        </p:nvSpPr>
        <p:spPr bwMode="auto">
          <a:xfrm>
            <a:off x="8675688" y="6037263"/>
            <a:ext cx="171450" cy="274637"/>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63533" name="Line 45"/>
          <p:cNvSpPr>
            <a:spLocks noChangeShapeType="1"/>
          </p:cNvSpPr>
          <p:nvPr/>
        </p:nvSpPr>
        <p:spPr bwMode="auto">
          <a:xfrm>
            <a:off x="1897063" y="5576888"/>
            <a:ext cx="1587" cy="685800"/>
          </a:xfrm>
          <a:prstGeom prst="line">
            <a:avLst/>
          </a:prstGeom>
          <a:noFill/>
          <a:ln w="9525">
            <a:solidFill>
              <a:schemeClr val="tx1"/>
            </a:solidFill>
            <a:round/>
            <a:headEnd/>
            <a:tailEnd/>
          </a:ln>
          <a:effectLst/>
        </p:spPr>
        <p:txBody>
          <a:bodyPr wrap="none" anchor="ctr"/>
          <a:lstStyle/>
          <a:p>
            <a:endParaRPr lang="en-US"/>
          </a:p>
        </p:txBody>
      </p:sp>
      <p:sp>
        <p:nvSpPr>
          <p:cNvPr id="63534" name="Line 46"/>
          <p:cNvSpPr>
            <a:spLocks noChangeShapeType="1"/>
          </p:cNvSpPr>
          <p:nvPr/>
        </p:nvSpPr>
        <p:spPr bwMode="auto">
          <a:xfrm>
            <a:off x="8863013" y="5653088"/>
            <a:ext cx="1587" cy="685800"/>
          </a:xfrm>
          <a:prstGeom prst="line">
            <a:avLst/>
          </a:prstGeom>
          <a:noFill/>
          <a:ln w="9525">
            <a:solidFill>
              <a:schemeClr val="tx1"/>
            </a:solidFill>
            <a:round/>
            <a:headEnd/>
            <a:tailEnd/>
          </a:ln>
          <a:effectLst/>
        </p:spPr>
        <p:txBody>
          <a:bodyPr wrap="none" anchor="ctr"/>
          <a:lstStyle/>
          <a:p>
            <a:endParaRPr lang="en-US"/>
          </a:p>
        </p:txBody>
      </p:sp>
      <p:sp>
        <p:nvSpPr>
          <p:cNvPr id="63535" name="Line 47"/>
          <p:cNvSpPr>
            <a:spLocks noChangeShapeType="1"/>
          </p:cNvSpPr>
          <p:nvPr/>
        </p:nvSpPr>
        <p:spPr bwMode="auto">
          <a:xfrm>
            <a:off x="1897063" y="6262688"/>
            <a:ext cx="6924675" cy="1587"/>
          </a:xfrm>
          <a:prstGeom prst="line">
            <a:avLst/>
          </a:prstGeom>
          <a:noFill/>
          <a:ln w="9525">
            <a:solidFill>
              <a:schemeClr val="tx1"/>
            </a:solidFill>
            <a:round/>
            <a:headEnd/>
            <a:tailEnd/>
          </a:ln>
          <a:effectLst/>
        </p:spPr>
        <p:txBody>
          <a:bodyPr wrap="none" anchor="ctr"/>
          <a:lstStyle/>
          <a:p>
            <a:endParaRPr lang="en-US"/>
          </a:p>
        </p:txBody>
      </p:sp>
      <p:grpSp>
        <p:nvGrpSpPr>
          <p:cNvPr id="63536" name="Group 48"/>
          <p:cNvGrpSpPr>
            <a:grpSpLocks/>
          </p:cNvGrpSpPr>
          <p:nvPr/>
        </p:nvGrpSpPr>
        <p:grpSpPr bwMode="auto">
          <a:xfrm>
            <a:off x="1897063" y="5653088"/>
            <a:ext cx="6500812" cy="457200"/>
            <a:chOff x="1180" y="3747"/>
            <a:chExt cx="3155" cy="352"/>
          </a:xfrm>
        </p:grpSpPr>
        <p:sp>
          <p:nvSpPr>
            <p:cNvPr id="63537" name="Text Box 49"/>
            <p:cNvSpPr txBox="1">
              <a:spLocks noChangeArrowheads="1"/>
            </p:cNvSpPr>
            <p:nvPr/>
          </p:nvSpPr>
          <p:spPr bwMode="auto">
            <a:xfrm>
              <a:off x="1846" y="3747"/>
              <a:ext cx="400" cy="352"/>
            </a:xfrm>
            <a:prstGeom prst="rect">
              <a:avLst/>
            </a:prstGeom>
            <a:noFill/>
            <a:ln w="9525">
              <a:noFill/>
              <a:miter lim="800000"/>
              <a:headEnd/>
              <a:tailEnd/>
            </a:ln>
            <a:effectLst/>
          </p:spPr>
          <p:txBody>
            <a:bodyPr wrap="none">
              <a:spAutoFit/>
            </a:bodyPr>
            <a:lstStyle/>
            <a:p>
              <a:r>
                <a:rPr lang="en-GB" sz="2400" b="1">
                  <a:latin typeface="Times New Roman" charset="0"/>
                </a:rPr>
                <a:t>Drier</a:t>
              </a:r>
            </a:p>
          </p:txBody>
        </p:sp>
        <p:sp>
          <p:nvSpPr>
            <p:cNvPr id="63538" name="Text Box 50"/>
            <p:cNvSpPr txBox="1">
              <a:spLocks noChangeArrowheads="1"/>
            </p:cNvSpPr>
            <p:nvPr/>
          </p:nvSpPr>
          <p:spPr bwMode="auto">
            <a:xfrm>
              <a:off x="1180" y="3837"/>
              <a:ext cx="83" cy="212"/>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63539" name="Text Box 51"/>
            <p:cNvSpPr txBox="1">
              <a:spLocks noChangeArrowheads="1"/>
            </p:cNvSpPr>
            <p:nvPr/>
          </p:nvSpPr>
          <p:spPr bwMode="auto">
            <a:xfrm>
              <a:off x="4252" y="3837"/>
              <a:ext cx="83" cy="212"/>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63540" name="Line 52"/>
            <p:cNvSpPr>
              <a:spLocks noChangeShapeType="1"/>
            </p:cNvSpPr>
            <p:nvPr/>
          </p:nvSpPr>
          <p:spPr bwMode="auto">
            <a:xfrm>
              <a:off x="3840" y="3927"/>
              <a:ext cx="432"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3541" name="Line 53"/>
            <p:cNvSpPr>
              <a:spLocks noChangeShapeType="1"/>
            </p:cNvSpPr>
            <p:nvPr/>
          </p:nvSpPr>
          <p:spPr bwMode="auto">
            <a:xfrm>
              <a:off x="1440" y="3927"/>
              <a:ext cx="432" cy="0"/>
            </a:xfrm>
            <a:prstGeom prst="line">
              <a:avLst/>
            </a:prstGeom>
            <a:noFill/>
            <a:ln w="9525">
              <a:solidFill>
                <a:schemeClr val="tx1"/>
              </a:solidFill>
              <a:round/>
              <a:headEnd type="triangle" w="med" len="med"/>
              <a:tailEnd/>
            </a:ln>
            <a:effectLst/>
          </p:spPr>
          <p:txBody>
            <a:bodyPr wrap="none" anchor="ctr"/>
            <a:lstStyle/>
            <a:p>
              <a:endParaRPr lang="en-US"/>
            </a:p>
          </p:txBody>
        </p:sp>
      </p:grpSp>
      <p:sp>
        <p:nvSpPr>
          <p:cNvPr id="63542" name="Text Box 54"/>
          <p:cNvSpPr txBox="1">
            <a:spLocks noChangeArrowheads="1"/>
          </p:cNvSpPr>
          <p:nvPr/>
        </p:nvSpPr>
        <p:spPr bwMode="auto">
          <a:xfrm rot="-5400000">
            <a:off x="1242219" y="4102894"/>
            <a:ext cx="396875" cy="84137"/>
          </a:xfrm>
          <a:prstGeom prst="rect">
            <a:avLst/>
          </a:prstGeom>
          <a:noFill/>
          <a:ln w="9525">
            <a:noFill/>
            <a:miter lim="800000"/>
            <a:headEnd/>
            <a:tailEnd/>
          </a:ln>
          <a:effectLst/>
        </p:spPr>
        <p:txBody>
          <a:bodyPr vert="eaVert" wrap="none">
            <a:spAutoFit/>
          </a:bodyPr>
          <a:lstStyle/>
          <a:p>
            <a:endParaRPr lang="en-GB" sz="1400" b="1">
              <a:latin typeface="Times New Roman" charset="0"/>
            </a:endParaRPr>
          </a:p>
        </p:txBody>
      </p:sp>
      <p:sp>
        <p:nvSpPr>
          <p:cNvPr id="63543" name="Text Box 55"/>
          <p:cNvSpPr txBox="1">
            <a:spLocks noChangeArrowheads="1"/>
          </p:cNvSpPr>
          <p:nvPr/>
        </p:nvSpPr>
        <p:spPr bwMode="auto">
          <a:xfrm rot="-5400000">
            <a:off x="1241425" y="4216400"/>
            <a:ext cx="1030288" cy="420688"/>
          </a:xfrm>
          <a:prstGeom prst="rect">
            <a:avLst/>
          </a:prstGeom>
          <a:noFill/>
          <a:ln w="9525">
            <a:noFill/>
            <a:miter lim="800000"/>
            <a:headEnd/>
            <a:tailEnd/>
          </a:ln>
          <a:effectLst/>
        </p:spPr>
        <p:txBody>
          <a:bodyPr wrap="none">
            <a:spAutoFit/>
          </a:bodyPr>
          <a:lstStyle/>
          <a:p>
            <a:r>
              <a:rPr lang="en-GB" sz="2400" b="1">
                <a:latin typeface="Times New Roman" charset="0"/>
              </a:rPr>
              <a:t>Worse</a:t>
            </a:r>
            <a:endParaRPr lang="en-GB" sz="2400">
              <a:latin typeface="Times New Roman" charset="0"/>
            </a:endParaRPr>
          </a:p>
        </p:txBody>
      </p:sp>
      <p:sp>
        <p:nvSpPr>
          <p:cNvPr id="63544" name="Text Box 56"/>
          <p:cNvSpPr txBox="1">
            <a:spLocks noChangeArrowheads="1"/>
          </p:cNvSpPr>
          <p:nvPr/>
        </p:nvSpPr>
        <p:spPr bwMode="auto">
          <a:xfrm rot="-5400000">
            <a:off x="1539081" y="1277144"/>
            <a:ext cx="366713" cy="85725"/>
          </a:xfrm>
          <a:prstGeom prst="rect">
            <a:avLst/>
          </a:prstGeom>
          <a:noFill/>
          <a:ln w="9525">
            <a:noFill/>
            <a:miter lim="800000"/>
            <a:headEnd/>
            <a:tailEnd/>
          </a:ln>
          <a:effectLst/>
        </p:spPr>
        <p:txBody>
          <a:bodyPr vert="eaVert" wrap="none">
            <a:spAutoFit/>
          </a:bodyPr>
          <a:lstStyle/>
          <a:p>
            <a:endParaRPr lang="en-GB" sz="1200">
              <a:latin typeface="Times New Roman" charset="0"/>
            </a:endParaRPr>
          </a:p>
        </p:txBody>
      </p:sp>
      <p:sp>
        <p:nvSpPr>
          <p:cNvPr id="63545" name="Line 57"/>
          <p:cNvSpPr>
            <a:spLocks noChangeShapeType="1"/>
          </p:cNvSpPr>
          <p:nvPr/>
        </p:nvSpPr>
        <p:spPr bwMode="auto">
          <a:xfrm rot="5400000" flipH="1">
            <a:off x="1658144" y="1512094"/>
            <a:ext cx="298450" cy="1588"/>
          </a:xfrm>
          <a:prstGeom prst="line">
            <a:avLst/>
          </a:prstGeom>
          <a:noFill/>
          <a:ln w="9525">
            <a:solidFill>
              <a:schemeClr val="tx1"/>
            </a:solidFill>
            <a:round/>
            <a:headEnd/>
            <a:tailEnd type="triangle" w="med" len="med"/>
          </a:ln>
          <a:effectLst/>
        </p:spPr>
        <p:txBody>
          <a:bodyPr wrap="none" anchor="ctr"/>
          <a:lstStyle/>
          <a:p>
            <a:endParaRPr lang="en-US"/>
          </a:p>
        </p:txBody>
      </p:sp>
      <p:sp>
        <p:nvSpPr>
          <p:cNvPr id="63546" name="Line 58"/>
          <p:cNvSpPr>
            <a:spLocks noChangeShapeType="1"/>
          </p:cNvSpPr>
          <p:nvPr/>
        </p:nvSpPr>
        <p:spPr bwMode="auto">
          <a:xfrm rot="5400000" flipH="1">
            <a:off x="1620838" y="5026025"/>
            <a:ext cx="374650" cy="3175"/>
          </a:xfrm>
          <a:prstGeom prst="line">
            <a:avLst/>
          </a:prstGeom>
          <a:noFill/>
          <a:ln w="9525">
            <a:solidFill>
              <a:schemeClr val="tx1"/>
            </a:solidFill>
            <a:round/>
            <a:headEnd type="triangle" w="med" len="med"/>
            <a:tailEnd/>
          </a:ln>
          <a:effectLst/>
        </p:spPr>
        <p:txBody>
          <a:bodyPr wrap="none" anchor="ctr"/>
          <a:lstStyle/>
          <a:p>
            <a:endParaRPr lang="en-US"/>
          </a:p>
        </p:txBody>
      </p:sp>
      <p:sp>
        <p:nvSpPr>
          <p:cNvPr id="63547" name="Text Box 59"/>
          <p:cNvSpPr txBox="1">
            <a:spLocks noChangeArrowheads="1"/>
          </p:cNvSpPr>
          <p:nvPr/>
        </p:nvSpPr>
        <p:spPr bwMode="auto">
          <a:xfrm rot="-5400000">
            <a:off x="1768476" y="4117975"/>
            <a:ext cx="366712" cy="84137"/>
          </a:xfrm>
          <a:prstGeom prst="rect">
            <a:avLst/>
          </a:prstGeom>
          <a:noFill/>
          <a:ln w="9525">
            <a:noFill/>
            <a:miter lim="800000"/>
            <a:headEnd/>
            <a:tailEnd/>
          </a:ln>
          <a:effectLst/>
        </p:spPr>
        <p:txBody>
          <a:bodyPr vert="eaVert" wrap="none">
            <a:spAutoFit/>
          </a:bodyPr>
          <a:lstStyle/>
          <a:p>
            <a:endParaRPr lang="en-GB" sz="1200">
              <a:latin typeface="Times New Roman" charset="0"/>
            </a:endParaRPr>
          </a:p>
        </p:txBody>
      </p:sp>
      <p:sp>
        <p:nvSpPr>
          <p:cNvPr id="63548" name="Text Box 60"/>
          <p:cNvSpPr txBox="1">
            <a:spLocks noChangeArrowheads="1"/>
          </p:cNvSpPr>
          <p:nvPr/>
        </p:nvSpPr>
        <p:spPr bwMode="auto">
          <a:xfrm rot="-5400000">
            <a:off x="1768475" y="1277938"/>
            <a:ext cx="366713" cy="84137"/>
          </a:xfrm>
          <a:prstGeom prst="rect">
            <a:avLst/>
          </a:prstGeom>
          <a:noFill/>
          <a:ln w="9525">
            <a:noFill/>
            <a:miter lim="800000"/>
            <a:headEnd/>
            <a:tailEnd/>
          </a:ln>
          <a:effectLst/>
        </p:spPr>
        <p:txBody>
          <a:bodyPr vert="eaVert" wrap="none">
            <a:spAutoFit/>
          </a:bodyPr>
          <a:lstStyle/>
          <a:p>
            <a:endParaRPr lang="en-GB" sz="1200">
              <a:latin typeface="Times New Roman" charset="0"/>
            </a:endParaRPr>
          </a:p>
        </p:txBody>
      </p:sp>
      <p:sp>
        <p:nvSpPr>
          <p:cNvPr id="63549" name="Line 61"/>
          <p:cNvSpPr>
            <a:spLocks noChangeShapeType="1"/>
          </p:cNvSpPr>
          <p:nvPr/>
        </p:nvSpPr>
        <p:spPr bwMode="auto">
          <a:xfrm rot="-5400000">
            <a:off x="-960437" y="3298825"/>
            <a:ext cx="4589462" cy="1588"/>
          </a:xfrm>
          <a:prstGeom prst="line">
            <a:avLst/>
          </a:prstGeom>
          <a:noFill/>
          <a:ln w="9525">
            <a:solidFill>
              <a:schemeClr val="tx1"/>
            </a:solidFill>
            <a:round/>
            <a:headEnd/>
            <a:tailEnd/>
          </a:ln>
          <a:effectLst/>
        </p:spPr>
        <p:txBody>
          <a:bodyPr wrap="none" anchor="ctr"/>
          <a:lstStyle/>
          <a:p>
            <a:endParaRPr lang="en-US"/>
          </a:p>
        </p:txBody>
      </p:sp>
      <p:sp>
        <p:nvSpPr>
          <p:cNvPr id="63550" name="Line 62"/>
          <p:cNvSpPr>
            <a:spLocks noChangeShapeType="1"/>
          </p:cNvSpPr>
          <p:nvPr/>
        </p:nvSpPr>
        <p:spPr bwMode="auto">
          <a:xfrm>
            <a:off x="1333500" y="1004888"/>
            <a:ext cx="985838" cy="1587"/>
          </a:xfrm>
          <a:prstGeom prst="line">
            <a:avLst/>
          </a:prstGeom>
          <a:noFill/>
          <a:ln w="9525">
            <a:solidFill>
              <a:schemeClr val="tx1"/>
            </a:solidFill>
            <a:round/>
            <a:headEnd/>
            <a:tailEnd/>
          </a:ln>
          <a:effectLst/>
        </p:spPr>
        <p:txBody>
          <a:bodyPr wrap="none" anchor="ctr"/>
          <a:lstStyle/>
          <a:p>
            <a:endParaRPr lang="en-US"/>
          </a:p>
        </p:txBody>
      </p:sp>
      <p:sp>
        <p:nvSpPr>
          <p:cNvPr id="63551" name="Line 63"/>
          <p:cNvSpPr>
            <a:spLocks noChangeShapeType="1"/>
          </p:cNvSpPr>
          <p:nvPr/>
        </p:nvSpPr>
        <p:spPr bwMode="auto">
          <a:xfrm>
            <a:off x="1333500" y="5594350"/>
            <a:ext cx="985838" cy="1588"/>
          </a:xfrm>
          <a:prstGeom prst="line">
            <a:avLst/>
          </a:prstGeom>
          <a:noFill/>
          <a:ln w="9525">
            <a:solidFill>
              <a:schemeClr val="tx1"/>
            </a:solidFill>
            <a:round/>
            <a:headEnd/>
            <a:tailEnd/>
          </a:ln>
          <a:effectLst/>
        </p:spPr>
        <p:txBody>
          <a:bodyPr wrap="none" anchor="ctr"/>
          <a:lstStyle/>
          <a:p>
            <a:endParaRPr lang="en-US"/>
          </a:p>
        </p:txBody>
      </p:sp>
      <p:sp>
        <p:nvSpPr>
          <p:cNvPr id="63552" name="Line 64"/>
          <p:cNvSpPr>
            <a:spLocks noChangeShapeType="1"/>
          </p:cNvSpPr>
          <p:nvPr/>
        </p:nvSpPr>
        <p:spPr bwMode="auto">
          <a:xfrm flipH="1">
            <a:off x="2247900" y="3360738"/>
            <a:ext cx="71438" cy="1587"/>
          </a:xfrm>
          <a:prstGeom prst="line">
            <a:avLst/>
          </a:prstGeom>
          <a:noFill/>
          <a:ln w="12700">
            <a:solidFill>
              <a:schemeClr val="tx1"/>
            </a:solidFill>
            <a:round/>
            <a:headEnd/>
            <a:tailEnd/>
          </a:ln>
          <a:effectLst/>
        </p:spPr>
        <p:txBody>
          <a:bodyPr wrap="none" anchor="ctr"/>
          <a:lstStyle/>
          <a:p>
            <a:endParaRPr lang="en-US"/>
          </a:p>
        </p:txBody>
      </p:sp>
      <p:sp>
        <p:nvSpPr>
          <p:cNvPr id="63553" name="Line 65"/>
          <p:cNvSpPr>
            <a:spLocks noChangeShapeType="1"/>
          </p:cNvSpPr>
          <p:nvPr/>
        </p:nvSpPr>
        <p:spPr bwMode="auto">
          <a:xfrm flipH="1">
            <a:off x="1333500" y="3360738"/>
            <a:ext cx="71438" cy="1587"/>
          </a:xfrm>
          <a:prstGeom prst="line">
            <a:avLst/>
          </a:prstGeom>
          <a:noFill/>
          <a:ln w="12700">
            <a:solidFill>
              <a:schemeClr val="tx1"/>
            </a:solidFill>
            <a:round/>
            <a:headEnd/>
            <a:tailEnd/>
          </a:ln>
          <a:effectLst/>
        </p:spPr>
        <p:txBody>
          <a:bodyPr wrap="none" anchor="ctr"/>
          <a:lstStyle/>
          <a:p>
            <a:endParaRPr lang="en-US"/>
          </a:p>
        </p:txBody>
      </p:sp>
      <p:sp>
        <p:nvSpPr>
          <p:cNvPr id="63554" name="Line 66"/>
          <p:cNvSpPr>
            <a:spLocks noChangeShapeType="1"/>
          </p:cNvSpPr>
          <p:nvPr/>
        </p:nvSpPr>
        <p:spPr bwMode="auto">
          <a:xfrm flipH="1">
            <a:off x="1333500" y="3367088"/>
            <a:ext cx="985838" cy="158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63555" name="Text Box 67"/>
          <p:cNvSpPr txBox="1">
            <a:spLocks noChangeArrowheads="1"/>
          </p:cNvSpPr>
          <p:nvPr/>
        </p:nvSpPr>
        <p:spPr bwMode="auto">
          <a:xfrm rot="10800000">
            <a:off x="1474788" y="1843088"/>
            <a:ext cx="506412" cy="1219200"/>
          </a:xfrm>
          <a:prstGeom prst="rect">
            <a:avLst/>
          </a:prstGeom>
          <a:noFill/>
          <a:ln w="12700">
            <a:noFill/>
            <a:miter lim="800000"/>
            <a:headEnd type="none" w="sm" len="sm"/>
            <a:tailEnd type="none" w="sm" len="sm"/>
          </a:ln>
          <a:effectLst/>
        </p:spPr>
        <p:txBody>
          <a:bodyPr vert="eaVert">
            <a:spAutoFit/>
          </a:bodyPr>
          <a:lstStyle/>
          <a:p>
            <a:r>
              <a:rPr lang="en-US" sz="2400" b="1">
                <a:latin typeface="Times New Roman" charset="0"/>
              </a:rPr>
              <a:t>  Better</a:t>
            </a:r>
            <a:endParaRPr lang="en-US" sz="3200">
              <a:solidFill>
                <a:schemeClr val="bg2"/>
              </a:solidFill>
              <a:latin typeface="Times New Roman" charset="0"/>
            </a:endParaRPr>
          </a:p>
        </p:txBody>
      </p:sp>
      <p:sp>
        <p:nvSpPr>
          <p:cNvPr id="63556" name="Text Box 68"/>
          <p:cNvSpPr txBox="1">
            <a:spLocks noChangeArrowheads="1"/>
          </p:cNvSpPr>
          <p:nvPr/>
        </p:nvSpPr>
        <p:spPr bwMode="auto">
          <a:xfrm>
            <a:off x="6329363" y="5653088"/>
            <a:ext cx="1012825" cy="457200"/>
          </a:xfrm>
          <a:prstGeom prst="rect">
            <a:avLst/>
          </a:prstGeom>
          <a:noFill/>
          <a:ln w="12700">
            <a:noFill/>
            <a:miter lim="800000"/>
            <a:headEnd type="none" w="sm" len="sm"/>
            <a:tailEnd type="none" w="sm" len="sm"/>
          </a:ln>
          <a:effectLst/>
        </p:spPr>
        <p:txBody>
          <a:bodyPr wrap="none">
            <a:spAutoFit/>
          </a:bodyPr>
          <a:lstStyle/>
          <a:p>
            <a:r>
              <a:rPr lang="en-US" sz="2400" b="1">
                <a:latin typeface="Times New Roman" charset="0"/>
              </a:rPr>
              <a:t>Wetter</a:t>
            </a:r>
          </a:p>
        </p:txBody>
      </p:sp>
      <p:sp>
        <p:nvSpPr>
          <p:cNvPr id="63557" name="Text Box 69"/>
          <p:cNvSpPr txBox="1">
            <a:spLocks noChangeArrowheads="1"/>
          </p:cNvSpPr>
          <p:nvPr/>
        </p:nvSpPr>
        <p:spPr bwMode="auto">
          <a:xfrm>
            <a:off x="2319338" y="1157288"/>
            <a:ext cx="2970212" cy="1311275"/>
          </a:xfrm>
          <a:prstGeom prst="rect">
            <a:avLst/>
          </a:prstGeom>
          <a:noFill/>
          <a:ln w="12700">
            <a:noFill/>
            <a:miter lim="800000"/>
            <a:headEnd type="none" w="sm" len="sm"/>
            <a:tailEnd type="none" w="sm" len="sm"/>
          </a:ln>
          <a:effectLst/>
        </p:spPr>
        <p:txBody>
          <a:bodyPr>
            <a:spAutoFit/>
          </a:bodyPr>
          <a:lstStyle/>
          <a:p>
            <a:endParaRPr lang="en-US" sz="2000">
              <a:latin typeface="Times New Roman" charset="0"/>
            </a:endParaRPr>
          </a:p>
          <a:p>
            <a:endParaRPr lang="en-US" sz="2000">
              <a:latin typeface="Times New Roman" charset="0"/>
            </a:endParaRPr>
          </a:p>
          <a:p>
            <a:r>
              <a:rPr lang="en-US" sz="2000">
                <a:latin typeface="Times New Roman" charset="0"/>
              </a:rPr>
              <a:t>1. North Central Kenya</a:t>
            </a:r>
            <a:br>
              <a:rPr lang="en-US" sz="2000">
                <a:latin typeface="Times New Roman" charset="0"/>
              </a:rPr>
            </a:br>
            <a:r>
              <a:rPr lang="en-US" sz="2000">
                <a:latin typeface="Times New Roman" charset="0"/>
              </a:rPr>
              <a:t>   (Baringo)</a:t>
            </a:r>
          </a:p>
        </p:txBody>
      </p:sp>
      <p:sp>
        <p:nvSpPr>
          <p:cNvPr id="63558" name="Text Box 70"/>
          <p:cNvSpPr txBox="1">
            <a:spLocks noChangeArrowheads="1"/>
          </p:cNvSpPr>
          <p:nvPr/>
        </p:nvSpPr>
        <p:spPr bwMode="auto">
          <a:xfrm>
            <a:off x="2057400" y="6338888"/>
            <a:ext cx="6734175" cy="519112"/>
          </a:xfrm>
          <a:prstGeom prst="rect">
            <a:avLst/>
          </a:prstGeom>
          <a:noFill/>
          <a:ln w="12700">
            <a:noFill/>
            <a:miter lim="800000"/>
            <a:headEnd type="none" w="sm" len="sm"/>
            <a:tailEnd type="none" w="sm" len="sm"/>
          </a:ln>
          <a:effectLst/>
        </p:spPr>
        <p:txBody>
          <a:bodyPr>
            <a:spAutoFit/>
          </a:bodyPr>
          <a:lstStyle/>
          <a:p>
            <a:r>
              <a:rPr lang="en-US" sz="2800">
                <a:latin typeface="Times New Roman" charset="0"/>
              </a:rPr>
              <a:t>AGRO-ECOLOGICAL CONDITIONS</a:t>
            </a:r>
            <a:endParaRPr lang="en-US" sz="3200">
              <a:latin typeface="Times New Roman" charset="0"/>
            </a:endParaRPr>
          </a:p>
        </p:txBody>
      </p:sp>
      <p:sp>
        <p:nvSpPr>
          <p:cNvPr id="63559" name="Text Box 71"/>
          <p:cNvSpPr txBox="1">
            <a:spLocks noChangeArrowheads="1"/>
          </p:cNvSpPr>
          <p:nvPr/>
        </p:nvSpPr>
        <p:spPr bwMode="auto">
          <a:xfrm>
            <a:off x="5273675" y="1004888"/>
            <a:ext cx="3870325" cy="2225675"/>
          </a:xfrm>
          <a:prstGeom prst="rect">
            <a:avLst/>
          </a:prstGeom>
          <a:noFill/>
          <a:ln w="12700">
            <a:noFill/>
            <a:miter lim="800000"/>
            <a:headEnd type="none" w="sm" len="sm"/>
            <a:tailEnd type="none" w="sm" len="sm"/>
          </a:ln>
          <a:effectLst/>
        </p:spPr>
        <p:txBody>
          <a:bodyPr>
            <a:spAutoFit/>
          </a:bodyPr>
          <a:lstStyle/>
          <a:p>
            <a:endParaRPr lang="en-US" sz="2000">
              <a:latin typeface="Times New Roman" charset="0"/>
            </a:endParaRPr>
          </a:p>
          <a:p>
            <a:endParaRPr lang="en-US" sz="2000">
              <a:latin typeface="Times New Roman" charset="0"/>
            </a:endParaRPr>
          </a:p>
          <a:p>
            <a:r>
              <a:rPr lang="en-US" sz="2000">
                <a:latin typeface="Times New Roman" charset="0"/>
              </a:rPr>
              <a:t>1</a:t>
            </a:r>
            <a:r>
              <a:rPr lang="en-US" sz="2000">
                <a:solidFill>
                  <a:schemeClr val="bg2"/>
                </a:solidFill>
                <a:latin typeface="Times New Roman" charset="0"/>
              </a:rPr>
              <a:t>.</a:t>
            </a:r>
            <a:r>
              <a:rPr lang="en-US" sz="2000">
                <a:latin typeface="Times New Roman" charset="0"/>
              </a:rPr>
              <a:t>Central highlands,</a:t>
            </a:r>
            <a:br>
              <a:rPr lang="en-US" sz="2000">
                <a:latin typeface="Times New Roman" charset="0"/>
              </a:rPr>
            </a:br>
            <a:r>
              <a:rPr lang="en-US" sz="2000">
                <a:latin typeface="Times New Roman" charset="0"/>
              </a:rPr>
              <a:t>   Kenya (Embu)</a:t>
            </a:r>
          </a:p>
          <a:p>
            <a:endParaRPr lang="en-US" sz="2000">
              <a:latin typeface="Times New Roman" charset="0"/>
            </a:endParaRPr>
          </a:p>
          <a:p>
            <a:r>
              <a:rPr lang="en-US" sz="2000">
                <a:latin typeface="Times New Roman" charset="0"/>
              </a:rPr>
              <a:t>2. Central highlands,    </a:t>
            </a:r>
          </a:p>
          <a:p>
            <a:r>
              <a:rPr lang="en-US" sz="2000">
                <a:latin typeface="Times New Roman" charset="0"/>
              </a:rPr>
              <a:t>    Madagascar (Vakinankaratra)</a:t>
            </a:r>
            <a:endParaRPr lang="en-US" sz="2000">
              <a:solidFill>
                <a:schemeClr val="bg2"/>
              </a:solidFill>
              <a:latin typeface="Times New Roman" charset="0"/>
            </a:endParaRPr>
          </a:p>
        </p:txBody>
      </p:sp>
      <p:sp>
        <p:nvSpPr>
          <p:cNvPr id="63560" name="Text Box 72"/>
          <p:cNvSpPr txBox="1">
            <a:spLocks noChangeArrowheads="1"/>
          </p:cNvSpPr>
          <p:nvPr/>
        </p:nvSpPr>
        <p:spPr bwMode="auto">
          <a:xfrm>
            <a:off x="2444750" y="3484563"/>
            <a:ext cx="1922463" cy="1066800"/>
          </a:xfrm>
          <a:prstGeom prst="rect">
            <a:avLst/>
          </a:prstGeom>
          <a:noFill/>
          <a:ln w="12700">
            <a:noFill/>
            <a:miter lim="800000"/>
            <a:headEnd type="none" w="sm" len="sm"/>
            <a:tailEnd type="none" w="sm" len="sm"/>
          </a:ln>
          <a:effectLst/>
        </p:spPr>
        <p:txBody>
          <a:bodyPr wrap="none">
            <a:spAutoFit/>
          </a:bodyPr>
          <a:lstStyle/>
          <a:p>
            <a:endParaRPr lang="en-US" sz="2400">
              <a:latin typeface="Times New Roman" charset="0"/>
            </a:endParaRPr>
          </a:p>
          <a:p>
            <a:r>
              <a:rPr lang="en-US" sz="2000">
                <a:latin typeface="Times New Roman" charset="0"/>
              </a:rPr>
              <a:t>1. Northern Kenya</a:t>
            </a:r>
            <a:br>
              <a:rPr lang="en-US" sz="2000">
                <a:latin typeface="Times New Roman" charset="0"/>
              </a:rPr>
            </a:br>
            <a:r>
              <a:rPr lang="en-US" sz="2000">
                <a:latin typeface="Times New Roman" charset="0"/>
              </a:rPr>
              <a:t>(Marsabit)</a:t>
            </a:r>
            <a:endParaRPr lang="en-US" sz="2000">
              <a:solidFill>
                <a:schemeClr val="bg2"/>
              </a:solidFill>
              <a:latin typeface="Times New Roman" charset="0"/>
            </a:endParaRPr>
          </a:p>
        </p:txBody>
      </p:sp>
      <p:sp>
        <p:nvSpPr>
          <p:cNvPr id="63561" name="Text Box 73"/>
          <p:cNvSpPr txBox="1">
            <a:spLocks noChangeArrowheads="1"/>
          </p:cNvSpPr>
          <p:nvPr/>
        </p:nvSpPr>
        <p:spPr bwMode="auto">
          <a:xfrm>
            <a:off x="5189538" y="3838575"/>
            <a:ext cx="3351212" cy="1311275"/>
          </a:xfrm>
          <a:prstGeom prst="rect">
            <a:avLst/>
          </a:prstGeom>
          <a:noFill/>
          <a:ln w="12700">
            <a:noFill/>
            <a:miter lim="800000"/>
            <a:headEnd type="none" w="sm" len="sm"/>
            <a:tailEnd type="none" w="sm" len="sm"/>
          </a:ln>
          <a:effectLst/>
        </p:spPr>
        <p:txBody>
          <a:bodyPr wrap="none">
            <a:spAutoFit/>
          </a:bodyPr>
          <a:lstStyle/>
          <a:p>
            <a:r>
              <a:rPr lang="en-US" sz="2000">
                <a:latin typeface="Times New Roman" charset="0"/>
              </a:rPr>
              <a:t>1. Western Kenya (Siaya /Vihiga)</a:t>
            </a:r>
          </a:p>
          <a:p>
            <a:endParaRPr lang="en-US" sz="2000">
              <a:latin typeface="Times New Roman" charset="0"/>
            </a:endParaRPr>
          </a:p>
          <a:p>
            <a:r>
              <a:rPr lang="en-US" sz="2000">
                <a:latin typeface="Times New Roman" charset="0"/>
              </a:rPr>
              <a:t>2. Southern highlands, </a:t>
            </a:r>
          </a:p>
          <a:p>
            <a:r>
              <a:rPr lang="en-US" sz="2000">
                <a:latin typeface="Times New Roman" charset="0"/>
              </a:rPr>
              <a:t>    Madagascar (Fianarantsoa)</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752600" y="1676400"/>
            <a:ext cx="7177088" cy="1187450"/>
          </a:xfrm>
          <a:prstGeom prst="rect">
            <a:avLst/>
          </a:prstGeom>
          <a:noFill/>
          <a:ln w="9525">
            <a:noFill/>
            <a:miter lim="800000"/>
            <a:headEnd/>
            <a:tailEnd/>
          </a:ln>
          <a:effectLst/>
        </p:spPr>
        <p:txBody>
          <a:bodyPr>
            <a:spAutoFit/>
          </a:bodyPr>
          <a:lstStyle/>
          <a:p>
            <a:pPr>
              <a:spcBef>
                <a:spcPct val="50000"/>
              </a:spcBef>
            </a:pPr>
            <a:r>
              <a:rPr lang="en-US" sz="2400">
                <a:solidFill>
                  <a:schemeClr val="tx2"/>
                </a:solidFill>
                <a:latin typeface="Times New Roman" charset="0"/>
              </a:rPr>
              <a:t>We can use transition regressions, like this one depicting livestock herd dynamics in southern Ethiopia, showing “threshold effects” due to highly nonlinear dynamics:</a:t>
            </a:r>
          </a:p>
        </p:txBody>
      </p:sp>
      <p:sp>
        <p:nvSpPr>
          <p:cNvPr id="64515" name="Rectangle 3"/>
          <p:cNvSpPr>
            <a:spLocks noChangeArrowheads="1"/>
          </p:cNvSpPr>
          <p:nvPr/>
        </p:nvSpPr>
        <p:spPr bwMode="auto">
          <a:xfrm>
            <a:off x="1370013" y="457200"/>
            <a:ext cx="7773987" cy="1143000"/>
          </a:xfrm>
          <a:prstGeom prst="rect">
            <a:avLst/>
          </a:prstGeom>
          <a:noFill/>
          <a:ln w="9525">
            <a:noFill/>
            <a:miter lim="800000"/>
            <a:headEnd/>
            <a:tailEnd/>
          </a:ln>
          <a:effectLst/>
        </p:spPr>
        <p:txBody>
          <a:bodyPr anchor="ctr"/>
          <a:lstStyle/>
          <a:p>
            <a:pPr algn="ctr" eaLnBrk="1" hangingPunct="1"/>
            <a:r>
              <a:rPr lang="en-US" sz="2800" b="1">
                <a:latin typeface="Times New Roman" charset="0"/>
              </a:rPr>
              <a:t>Describing Welfare Dynamics Empirically</a:t>
            </a:r>
          </a:p>
        </p:txBody>
      </p:sp>
      <p:graphicFrame>
        <p:nvGraphicFramePr>
          <p:cNvPr id="64516" name="Object 4"/>
          <p:cNvGraphicFramePr>
            <a:graphicFrameLocks noChangeAspect="1"/>
          </p:cNvGraphicFramePr>
          <p:nvPr>
            <p:ph/>
          </p:nvPr>
        </p:nvGraphicFramePr>
        <p:xfrm>
          <a:off x="2249488" y="2730500"/>
          <a:ext cx="5487987" cy="4308475"/>
        </p:xfrm>
        <a:graphic>
          <a:graphicData uri="http://schemas.openxmlformats.org/presentationml/2006/ole">
            <p:oleObj spid="_x0000_s64516" name="Chart" r:id="rId4" imgW="3390900" imgH="2457450" progId="Excel.Chart.8">
              <p:embed/>
            </p:oleObj>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sz="half" idx="1"/>
          </p:nvPr>
        </p:nvSpPr>
        <p:spPr>
          <a:xfrm>
            <a:off x="1616075" y="1981200"/>
            <a:ext cx="7527925" cy="4114800"/>
          </a:xfrm>
        </p:spPr>
        <p:txBody>
          <a:bodyPr/>
          <a:lstStyle/>
          <a:p>
            <a:pPr>
              <a:buFontTx/>
              <a:buNone/>
            </a:pPr>
            <a:r>
              <a:rPr lang="en-US" sz="2400">
                <a:latin typeface="Times New Roman" charset="0"/>
              </a:rPr>
              <a:t>We can use transition matrices, like this one describing income dynamics among different groups of farmers in Côte d’Ivoire (cells are conditional probabilities of being in a quantile in year t+1 given position in year t):</a:t>
            </a:r>
          </a:p>
        </p:txBody>
      </p:sp>
      <p:graphicFrame>
        <p:nvGraphicFramePr>
          <p:cNvPr id="65539" name="Object 3"/>
          <p:cNvGraphicFramePr>
            <a:graphicFrameLocks noChangeAspect="1"/>
          </p:cNvGraphicFramePr>
          <p:nvPr>
            <p:ph sz="half" idx="2"/>
          </p:nvPr>
        </p:nvGraphicFramePr>
        <p:xfrm>
          <a:off x="1598613" y="2362200"/>
          <a:ext cx="7545387" cy="3962400"/>
        </p:xfrm>
        <a:graphic>
          <a:graphicData uri="http://schemas.openxmlformats.org/presentationml/2006/ole">
            <p:oleObj spid="_x0000_s65539" name="Document" r:id="rId4" imgW="5544959" imgH="2463390" progId="Word.Document.8">
              <p:embed/>
            </p:oleObj>
          </a:graphicData>
        </a:graphic>
      </p:graphicFrame>
      <p:sp>
        <p:nvSpPr>
          <p:cNvPr id="65540" name="Rectangle 4"/>
          <p:cNvSpPr>
            <a:spLocks noChangeArrowheads="1"/>
          </p:cNvSpPr>
          <p:nvPr/>
        </p:nvSpPr>
        <p:spPr bwMode="auto">
          <a:xfrm>
            <a:off x="1370013" y="457200"/>
            <a:ext cx="7773987" cy="1143000"/>
          </a:xfrm>
          <a:prstGeom prst="rect">
            <a:avLst/>
          </a:prstGeom>
          <a:noFill/>
          <a:ln w="9525">
            <a:noFill/>
            <a:miter lim="800000"/>
            <a:headEnd/>
            <a:tailEnd/>
          </a:ln>
          <a:effectLst/>
        </p:spPr>
        <p:txBody>
          <a:bodyPr anchor="ctr"/>
          <a:lstStyle/>
          <a:p>
            <a:pPr algn="ctr" eaLnBrk="1" hangingPunct="1"/>
            <a:r>
              <a:rPr lang="en-US" sz="2800" b="1">
                <a:latin typeface="Times New Roman" charset="0"/>
              </a:rPr>
              <a:t>Describing Welfare Dynamics Empirically</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2800" b="1">
                <a:solidFill>
                  <a:schemeClr val="tx1"/>
                </a:solidFill>
                <a:latin typeface="Times New Roman" charset="0"/>
              </a:rPr>
              <a:t>Explaining Observed Welfare Dynamics</a:t>
            </a:r>
          </a:p>
        </p:txBody>
      </p:sp>
      <p:sp>
        <p:nvSpPr>
          <p:cNvPr id="66563" name="Rectangle 3"/>
          <p:cNvSpPr>
            <a:spLocks noGrp="1" noChangeArrowheads="1"/>
          </p:cNvSpPr>
          <p:nvPr>
            <p:ph type="body" idx="1"/>
          </p:nvPr>
        </p:nvSpPr>
        <p:spPr>
          <a:xfrm>
            <a:off x="1757363" y="1981200"/>
            <a:ext cx="6826250" cy="4114800"/>
          </a:xfrm>
        </p:spPr>
        <p:txBody>
          <a:bodyPr/>
          <a:lstStyle/>
          <a:p>
            <a:pPr>
              <a:buFontTx/>
              <a:buNone/>
            </a:pPr>
            <a:r>
              <a:rPr lang="en-US" sz="2400">
                <a:latin typeface="Times New Roman" charset="0"/>
              </a:rPr>
              <a:t>	Given the welfare and wealth dynamics observed, use quantitative and qualitative methods to explain why some appear trapped in poverty, others fall into poverty, still others climb out of poverty, and a cohort is able to consistently keep itself out of poverty.  </a:t>
            </a:r>
          </a:p>
          <a:p>
            <a:pPr>
              <a:buFontTx/>
              <a:buNone/>
            </a:pPr>
            <a:r>
              <a:rPr lang="en-US" sz="2400">
                <a:latin typeface="Times New Roman" charset="0"/>
              </a:rPr>
              <a:t>	Test the four hypotheses about the origins of poverty traps to identify which seems most important in different contexts.  Draw out implications for best bet policies.   </a:t>
            </a:r>
            <a:br>
              <a:rPr lang="en-US" sz="2400">
                <a:latin typeface="Times New Roman" charset="0"/>
              </a:rPr>
            </a:br>
            <a:endParaRPr lang="en-US" sz="2400">
              <a:latin typeface="Times New Roman" charset="0"/>
            </a:endParaRPr>
          </a:p>
          <a:p>
            <a:pPr>
              <a:buFontTx/>
              <a:buNone/>
            </a:pPr>
            <a:endParaRPr lang="en-US" sz="2400">
              <a:latin typeface="Times New Roman"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1758950" y="609600"/>
            <a:ext cx="708025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67587" name="Text Box 3"/>
          <p:cNvSpPr txBox="1">
            <a:spLocks noChangeArrowheads="1"/>
          </p:cNvSpPr>
          <p:nvPr/>
        </p:nvSpPr>
        <p:spPr bwMode="auto">
          <a:xfrm>
            <a:off x="2516188" y="1963738"/>
            <a:ext cx="5643562" cy="320675"/>
          </a:xfrm>
          <a:prstGeom prst="rect">
            <a:avLst/>
          </a:prstGeom>
          <a:noFill/>
          <a:ln w="12700">
            <a:noFill/>
            <a:miter lim="800000"/>
            <a:headEnd/>
            <a:tailEnd/>
          </a:ln>
          <a:effectLst/>
        </p:spPr>
        <p:txBody>
          <a:bodyPr bIns="0">
            <a:spAutoFit/>
          </a:bodyPr>
          <a:lstStyle/>
          <a:p>
            <a:endParaRPr lang="en-US"/>
          </a:p>
        </p:txBody>
      </p:sp>
      <p:sp>
        <p:nvSpPr>
          <p:cNvPr id="67588" name="Text Box 4"/>
          <p:cNvSpPr txBox="1">
            <a:spLocks noChangeArrowheads="1"/>
          </p:cNvSpPr>
          <p:nvPr/>
        </p:nvSpPr>
        <p:spPr bwMode="auto">
          <a:xfrm>
            <a:off x="1966913" y="2286000"/>
            <a:ext cx="7177087" cy="3697288"/>
          </a:xfrm>
          <a:prstGeom prst="rect">
            <a:avLst/>
          </a:prstGeom>
          <a:noFill/>
          <a:ln w="12700">
            <a:noFill/>
            <a:miter lim="800000"/>
            <a:headEnd/>
            <a:tailEnd/>
          </a:ln>
          <a:effectLst/>
        </p:spPr>
        <p:txBody>
          <a:bodyPr bIns="0">
            <a:spAutoFit/>
          </a:bodyPr>
          <a:lstStyle/>
          <a:p>
            <a:r>
              <a:rPr lang="en-US" sz="2400">
                <a:latin typeface="Times New Roman" charset="0"/>
              </a:rPr>
              <a:t>Descriptive empirical research and causal analysis feeds into the design and calibration of a dynamic process model to explore the complex interactions between the human and natural systems in rural Madagascar and Kenya.</a:t>
            </a:r>
          </a:p>
          <a:p>
            <a:endParaRPr lang="en-US" sz="2400">
              <a:latin typeface="Times New Roman" charset="0"/>
            </a:endParaRPr>
          </a:p>
          <a:p>
            <a:r>
              <a:rPr lang="en-US" sz="2400">
                <a:latin typeface="Times New Roman" charset="0"/>
              </a:rPr>
              <a:t>The Crop, Livestock And Soils in Smallholder Economic Systems (</a:t>
            </a:r>
            <a:r>
              <a:rPr lang="en-US" sz="2400" b="1">
                <a:latin typeface="Times New Roman" charset="0"/>
              </a:rPr>
              <a:t>CLASSES</a:t>
            </a:r>
            <a:r>
              <a:rPr lang="en-US" sz="2400">
                <a:latin typeface="Times New Roman" charset="0"/>
              </a:rPr>
              <a:t>) bioeconomic modeling tool can then be used to conduct ex ante impact assessment and virtual policy experiments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7" name="Picture 5" descr="Basis-you"/>
          <p:cNvPicPr>
            <a:picLocks noChangeAspect="1" noChangeArrowheads="1"/>
          </p:cNvPicPr>
          <p:nvPr/>
        </p:nvPicPr>
        <p:blipFill>
          <a:blip r:embed="rId3" cstate="print">
            <a:lum bright="50000" contrast="-70000"/>
          </a:blip>
          <a:srcRect/>
          <a:stretch>
            <a:fillRect/>
          </a:stretch>
        </p:blipFill>
        <p:spPr bwMode="auto">
          <a:xfrm>
            <a:off x="2286000" y="2209800"/>
            <a:ext cx="6172200" cy="4181475"/>
          </a:xfrm>
          <a:prstGeom prst="rect">
            <a:avLst/>
          </a:prstGeom>
          <a:noFill/>
          <a:ln w="9525">
            <a:noFill/>
            <a:miter lim="800000"/>
            <a:headEnd/>
            <a:tailEnd/>
          </a:ln>
        </p:spPr>
      </p:pic>
      <p:sp>
        <p:nvSpPr>
          <p:cNvPr id="13314"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3315"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3316" name="Text Box 4"/>
          <p:cNvSpPr txBox="1">
            <a:spLocks noChangeArrowheads="1"/>
          </p:cNvSpPr>
          <p:nvPr/>
        </p:nvSpPr>
        <p:spPr bwMode="auto">
          <a:xfrm>
            <a:off x="1981200" y="1828800"/>
            <a:ext cx="6781800" cy="5203825"/>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imes New Roman" charset="0"/>
              </a:rPr>
              <a:t>BASIS CRSP overall goals</a:t>
            </a:r>
          </a:p>
          <a:p>
            <a:pPr eaLnBrk="1" hangingPunct="1">
              <a:spcBef>
                <a:spcPct val="50000"/>
              </a:spcBef>
            </a:pPr>
            <a:r>
              <a:rPr lang="en-US" sz="2400">
                <a:latin typeface="Times New Roman" charset="0"/>
              </a:rPr>
              <a:t>- Remove constraints to economic growth and raise standard of living for the poor. </a:t>
            </a:r>
          </a:p>
          <a:p>
            <a:pPr eaLnBrk="1" hangingPunct="1">
              <a:spcBef>
                <a:spcPct val="50000"/>
              </a:spcBef>
            </a:pPr>
            <a:r>
              <a:rPr lang="en-US" sz="2400">
                <a:latin typeface="Times New Roman" charset="0"/>
              </a:rPr>
              <a:t>- Increase food security by broadening the poor's access to key factors of production. </a:t>
            </a:r>
          </a:p>
          <a:p>
            <a:pPr eaLnBrk="1" hangingPunct="1">
              <a:spcBef>
                <a:spcPct val="50000"/>
              </a:spcBef>
            </a:pPr>
            <a:r>
              <a:rPr lang="en-US" sz="2400">
                <a:latin typeface="Times New Roman" charset="0"/>
              </a:rPr>
              <a:t>- Reduce environmental destruction with policies and programs fostering sustainable land use. </a:t>
            </a:r>
          </a:p>
          <a:p>
            <a:pPr eaLnBrk="1" hangingPunct="1">
              <a:spcBef>
                <a:spcPct val="50000"/>
              </a:spcBef>
            </a:pPr>
            <a:r>
              <a:rPr lang="en-US" sz="2400">
                <a:latin typeface="Times New Roman" charset="0"/>
              </a:rPr>
              <a:t> -  Support US universities and researchers in collaboration with scientists and institutions abroad. </a:t>
            </a:r>
          </a:p>
          <a:p>
            <a:pPr eaLnBrk="1" hangingPunct="1">
              <a:spcBef>
                <a:spcPct val="50000"/>
              </a:spcBef>
            </a:pPr>
            <a:endParaRPr lang="en-US" sz="2400">
              <a:latin typeface="Times New Roman" charset="0"/>
            </a:endParaRPr>
          </a:p>
          <a:p>
            <a:pPr algn="ctr" eaLnBrk="1" hangingPunct="1">
              <a:spcBef>
                <a:spcPct val="50000"/>
              </a:spcBef>
            </a:pPr>
            <a:endParaRPr lang="en-US" sz="2400" b="1">
              <a:latin typeface="Times New Roman" charset="0"/>
            </a:endParaRPr>
          </a:p>
        </p:txBody>
      </p:sp>
    </p:spTree>
  </p:cSld>
  <p:clrMapOvr>
    <a:masterClrMapping/>
  </p:clrMapOvr>
  <p:transition advTm="2720">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375025" y="5867400"/>
            <a:ext cx="3446463" cy="685800"/>
          </a:xfrm>
          <a:prstGeom prst="rect">
            <a:avLst/>
          </a:prstGeom>
          <a:solidFill>
            <a:srgbClr val="FF9933"/>
          </a:solidFill>
          <a:ln w="9525">
            <a:solidFill>
              <a:schemeClr val="tx1"/>
            </a:solidFill>
            <a:miter lim="800000"/>
            <a:headEnd/>
            <a:tailEnd/>
          </a:ln>
          <a:effectLst/>
        </p:spPr>
        <p:txBody>
          <a:bodyPr wrap="none" anchor="ctr"/>
          <a:lstStyle/>
          <a:p>
            <a:pPr algn="ctr"/>
            <a:r>
              <a:rPr lang="en-US" sz="1600">
                <a:latin typeface="Times New Roman" charset="0"/>
              </a:rPr>
              <a:t>SOIL QUALITY &amp; DEPTH</a:t>
            </a:r>
          </a:p>
          <a:p>
            <a:pPr algn="ctr"/>
            <a:r>
              <a:rPr lang="en-US" sz="1400">
                <a:latin typeface="Times New Roman" charset="0"/>
              </a:rPr>
              <a:t>                     </a:t>
            </a:r>
            <a:endParaRPr lang="en-US" sz="2400">
              <a:latin typeface="Times New Roman" charset="0"/>
            </a:endParaRPr>
          </a:p>
        </p:txBody>
      </p:sp>
      <p:sp>
        <p:nvSpPr>
          <p:cNvPr id="68611" name="Line 3"/>
          <p:cNvSpPr>
            <a:spLocks noChangeShapeType="1"/>
          </p:cNvSpPr>
          <p:nvPr/>
        </p:nvSpPr>
        <p:spPr bwMode="auto">
          <a:xfrm flipH="1">
            <a:off x="4148138" y="2209800"/>
            <a:ext cx="6985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2" name="Line 4"/>
          <p:cNvSpPr>
            <a:spLocks noChangeShapeType="1"/>
          </p:cNvSpPr>
          <p:nvPr/>
        </p:nvSpPr>
        <p:spPr bwMode="auto">
          <a:xfrm flipV="1">
            <a:off x="4078288" y="3962400"/>
            <a:ext cx="0" cy="533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3" name="Line 5"/>
          <p:cNvSpPr>
            <a:spLocks noChangeShapeType="1"/>
          </p:cNvSpPr>
          <p:nvPr/>
        </p:nvSpPr>
        <p:spPr bwMode="auto">
          <a:xfrm flipV="1">
            <a:off x="4078288" y="3886200"/>
            <a:ext cx="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4" name="Line 6"/>
          <p:cNvSpPr>
            <a:spLocks noChangeShapeType="1"/>
          </p:cNvSpPr>
          <p:nvPr/>
        </p:nvSpPr>
        <p:spPr bwMode="auto">
          <a:xfrm>
            <a:off x="3657600" y="5105400"/>
            <a:ext cx="0" cy="685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5" name="Rectangle 7"/>
          <p:cNvSpPr>
            <a:spLocks noChangeArrowheads="1"/>
          </p:cNvSpPr>
          <p:nvPr/>
        </p:nvSpPr>
        <p:spPr bwMode="auto">
          <a:xfrm>
            <a:off x="2667000" y="1828800"/>
            <a:ext cx="3028950" cy="609600"/>
          </a:xfrm>
          <a:prstGeom prst="rect">
            <a:avLst/>
          </a:prstGeom>
          <a:solidFill>
            <a:srgbClr val="FFCCFF"/>
          </a:solidFill>
          <a:ln w="9525">
            <a:solidFill>
              <a:schemeClr val="tx1"/>
            </a:solidFill>
            <a:miter lim="800000"/>
            <a:headEnd/>
            <a:tailEnd/>
          </a:ln>
          <a:effectLst/>
        </p:spPr>
        <p:txBody>
          <a:bodyPr wrap="none" anchor="ctr"/>
          <a:lstStyle/>
          <a:p>
            <a:pPr algn="ctr"/>
            <a:r>
              <a:rPr lang="en-US" sz="1600">
                <a:solidFill>
                  <a:schemeClr val="bg2"/>
                </a:solidFill>
                <a:latin typeface="Times New Roman" charset="0"/>
              </a:rPr>
              <a:t>HUMAN BEHAVIOR &amp; WELFARE</a:t>
            </a:r>
          </a:p>
          <a:p>
            <a:pPr algn="ctr"/>
            <a:r>
              <a:rPr lang="en-US" sz="1600">
                <a:solidFill>
                  <a:schemeClr val="bg2"/>
                </a:solidFill>
                <a:latin typeface="Times New Roman" charset="0"/>
              </a:rPr>
              <a:t>(income, health, wealth)</a:t>
            </a:r>
            <a:endParaRPr lang="en-US" sz="1600">
              <a:solidFill>
                <a:srgbClr val="FF66CC"/>
              </a:solidFill>
              <a:latin typeface="Times New Roman" charset="0"/>
            </a:endParaRPr>
          </a:p>
        </p:txBody>
      </p:sp>
      <p:sp>
        <p:nvSpPr>
          <p:cNvPr id="68616" name="Rectangle 8"/>
          <p:cNvSpPr>
            <a:spLocks noChangeArrowheads="1"/>
          </p:cNvSpPr>
          <p:nvPr/>
        </p:nvSpPr>
        <p:spPr bwMode="auto">
          <a:xfrm>
            <a:off x="3163888" y="3581400"/>
            <a:ext cx="2320925"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sz="1600">
                <a:latin typeface="Times New Roman" charset="0"/>
              </a:rPr>
              <a:t>LIVESTOCK HERD SIZE</a:t>
            </a:r>
          </a:p>
        </p:txBody>
      </p:sp>
      <p:sp>
        <p:nvSpPr>
          <p:cNvPr id="68617" name="Rectangle 9"/>
          <p:cNvSpPr>
            <a:spLocks noChangeArrowheads="1"/>
          </p:cNvSpPr>
          <p:nvPr/>
        </p:nvSpPr>
        <p:spPr bwMode="auto">
          <a:xfrm>
            <a:off x="3092450" y="4343400"/>
            <a:ext cx="2463800" cy="762000"/>
          </a:xfrm>
          <a:prstGeom prst="rect">
            <a:avLst/>
          </a:prstGeom>
          <a:solidFill>
            <a:schemeClr val="accent1"/>
          </a:solidFill>
          <a:ln w="9525">
            <a:solidFill>
              <a:schemeClr val="tx1"/>
            </a:solidFill>
            <a:miter lim="800000"/>
            <a:headEnd/>
            <a:tailEnd/>
          </a:ln>
          <a:effectLst/>
        </p:spPr>
        <p:txBody>
          <a:bodyPr wrap="none" anchor="ctr"/>
          <a:lstStyle/>
          <a:p>
            <a:r>
              <a:rPr lang="en-US" sz="1600">
                <a:latin typeface="Times New Roman" charset="0"/>
              </a:rPr>
              <a:t>        PLANT BIOMASS</a:t>
            </a:r>
          </a:p>
          <a:p>
            <a:r>
              <a:rPr lang="en-US" sz="1600">
                <a:latin typeface="Times New Roman" charset="0"/>
              </a:rPr>
              <a:t>- Natural vegetation</a:t>
            </a:r>
          </a:p>
          <a:p>
            <a:r>
              <a:rPr lang="en-US" sz="1600">
                <a:latin typeface="Times New Roman" charset="0"/>
              </a:rPr>
              <a:t>- crops and agroforestry</a:t>
            </a:r>
            <a:endParaRPr lang="en-US" sz="2400">
              <a:latin typeface="Times New Roman" charset="0"/>
            </a:endParaRPr>
          </a:p>
        </p:txBody>
      </p:sp>
      <p:sp>
        <p:nvSpPr>
          <p:cNvPr id="68618" name="Text Box 10"/>
          <p:cNvSpPr txBox="1">
            <a:spLocks noChangeArrowheads="1"/>
          </p:cNvSpPr>
          <p:nvPr/>
        </p:nvSpPr>
        <p:spPr bwMode="auto">
          <a:xfrm>
            <a:off x="4429125" y="2438400"/>
            <a:ext cx="1055688" cy="1155700"/>
          </a:xfrm>
          <a:prstGeom prst="rect">
            <a:avLst/>
          </a:prstGeom>
          <a:noFill/>
          <a:ln w="9525">
            <a:noFill/>
            <a:miter lim="800000"/>
            <a:headEnd/>
            <a:tailEnd/>
          </a:ln>
          <a:effectLst/>
        </p:spPr>
        <p:txBody>
          <a:bodyPr>
            <a:spAutoFit/>
          </a:bodyPr>
          <a:lstStyle/>
          <a:p>
            <a:r>
              <a:rPr lang="en-US" sz="1400">
                <a:latin typeface="Times New Roman" charset="0"/>
              </a:rPr>
              <a:t>Milk</a:t>
            </a:r>
          </a:p>
          <a:p>
            <a:r>
              <a:rPr lang="en-US" sz="1400">
                <a:latin typeface="Times New Roman" charset="0"/>
              </a:rPr>
              <a:t>meat</a:t>
            </a:r>
          </a:p>
          <a:p>
            <a:r>
              <a:rPr lang="en-US" sz="1400">
                <a:latin typeface="Times New Roman" charset="0"/>
              </a:rPr>
              <a:t>traction</a:t>
            </a:r>
          </a:p>
          <a:p>
            <a:r>
              <a:rPr lang="en-US" sz="1400">
                <a:latin typeface="Times New Roman" charset="0"/>
              </a:rPr>
              <a:t>Savings</a:t>
            </a:r>
          </a:p>
          <a:p>
            <a:r>
              <a:rPr lang="en-US" sz="1400">
                <a:latin typeface="Times New Roman" charset="0"/>
              </a:rPr>
              <a:t>Manure</a:t>
            </a:r>
            <a:endParaRPr lang="en-US" sz="1200">
              <a:latin typeface="Times New Roman" charset="0"/>
            </a:endParaRPr>
          </a:p>
        </p:txBody>
      </p:sp>
      <p:sp>
        <p:nvSpPr>
          <p:cNvPr id="68619" name="Text Box 11"/>
          <p:cNvSpPr txBox="1">
            <a:spLocks noChangeArrowheads="1"/>
          </p:cNvSpPr>
          <p:nvPr/>
        </p:nvSpPr>
        <p:spPr bwMode="auto">
          <a:xfrm>
            <a:off x="3022600" y="2438400"/>
            <a:ext cx="1143000" cy="1338263"/>
          </a:xfrm>
          <a:prstGeom prst="rect">
            <a:avLst/>
          </a:prstGeom>
          <a:noFill/>
          <a:ln w="9525">
            <a:noFill/>
            <a:miter lim="800000"/>
            <a:headEnd/>
            <a:tailEnd/>
          </a:ln>
          <a:effectLst/>
        </p:spPr>
        <p:txBody>
          <a:bodyPr>
            <a:spAutoFit/>
          </a:bodyPr>
          <a:lstStyle/>
          <a:p>
            <a:r>
              <a:rPr lang="en-US" sz="1400">
                <a:latin typeface="Times New Roman" charset="0"/>
              </a:rPr>
              <a:t>Herd size</a:t>
            </a:r>
          </a:p>
          <a:p>
            <a:r>
              <a:rPr lang="en-US" sz="1400">
                <a:latin typeface="Times New Roman" charset="0"/>
              </a:rPr>
              <a:t> + species</a:t>
            </a:r>
          </a:p>
          <a:p>
            <a:r>
              <a:rPr lang="en-US" sz="1400">
                <a:latin typeface="Times New Roman" charset="0"/>
              </a:rPr>
              <a:t>husbandry,</a:t>
            </a:r>
          </a:p>
          <a:p>
            <a:r>
              <a:rPr lang="en-US" sz="1400">
                <a:latin typeface="Times New Roman" charset="0"/>
              </a:rPr>
              <a:t>feeding</a:t>
            </a:r>
          </a:p>
          <a:p>
            <a:r>
              <a:rPr lang="en-US" sz="1400">
                <a:latin typeface="Times New Roman" charset="0"/>
              </a:rPr>
              <a:t>practices</a:t>
            </a:r>
            <a:endParaRPr lang="en-US" sz="1200">
              <a:latin typeface="Times New Roman" charset="0"/>
            </a:endParaRPr>
          </a:p>
          <a:p>
            <a:endParaRPr lang="en-US" sz="1200">
              <a:latin typeface="Times New Roman" charset="0"/>
            </a:endParaRPr>
          </a:p>
        </p:txBody>
      </p:sp>
      <p:sp>
        <p:nvSpPr>
          <p:cNvPr id="68620" name="Line 12"/>
          <p:cNvSpPr>
            <a:spLocks noChangeShapeType="1"/>
          </p:cNvSpPr>
          <p:nvPr/>
        </p:nvSpPr>
        <p:spPr bwMode="auto">
          <a:xfrm>
            <a:off x="3797300" y="2514600"/>
            <a:ext cx="0" cy="1066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21" name="Line 13"/>
          <p:cNvSpPr>
            <a:spLocks noChangeShapeType="1"/>
          </p:cNvSpPr>
          <p:nvPr/>
        </p:nvSpPr>
        <p:spPr bwMode="auto">
          <a:xfrm flipV="1">
            <a:off x="4359275" y="2438400"/>
            <a:ext cx="0" cy="1143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22" name="Line 14"/>
          <p:cNvSpPr>
            <a:spLocks noChangeShapeType="1"/>
          </p:cNvSpPr>
          <p:nvPr/>
        </p:nvSpPr>
        <p:spPr bwMode="auto">
          <a:xfrm>
            <a:off x="5556250" y="4648200"/>
            <a:ext cx="490538" cy="0"/>
          </a:xfrm>
          <a:prstGeom prst="line">
            <a:avLst/>
          </a:prstGeom>
          <a:noFill/>
          <a:ln w="9525">
            <a:solidFill>
              <a:schemeClr val="tx1"/>
            </a:solidFill>
            <a:round/>
            <a:headEnd/>
            <a:tailEnd/>
          </a:ln>
          <a:effectLst/>
        </p:spPr>
        <p:txBody>
          <a:bodyPr wrap="none" anchor="ctr"/>
          <a:lstStyle/>
          <a:p>
            <a:endParaRPr lang="en-US"/>
          </a:p>
        </p:txBody>
      </p:sp>
      <p:sp>
        <p:nvSpPr>
          <p:cNvPr id="68623" name="Line 15"/>
          <p:cNvSpPr>
            <a:spLocks noChangeShapeType="1"/>
          </p:cNvSpPr>
          <p:nvPr/>
        </p:nvSpPr>
        <p:spPr bwMode="auto">
          <a:xfrm flipV="1">
            <a:off x="6046788" y="2286000"/>
            <a:ext cx="0" cy="2362200"/>
          </a:xfrm>
          <a:prstGeom prst="line">
            <a:avLst/>
          </a:prstGeom>
          <a:noFill/>
          <a:ln w="9525">
            <a:solidFill>
              <a:schemeClr val="tx1"/>
            </a:solidFill>
            <a:round/>
            <a:headEnd/>
            <a:tailEnd/>
          </a:ln>
          <a:effectLst/>
        </p:spPr>
        <p:txBody>
          <a:bodyPr wrap="none" anchor="ctr"/>
          <a:lstStyle/>
          <a:p>
            <a:endParaRPr lang="en-US"/>
          </a:p>
        </p:txBody>
      </p:sp>
      <p:sp>
        <p:nvSpPr>
          <p:cNvPr id="68624" name="Line 16"/>
          <p:cNvSpPr>
            <a:spLocks noChangeShapeType="1"/>
          </p:cNvSpPr>
          <p:nvPr/>
        </p:nvSpPr>
        <p:spPr bwMode="auto">
          <a:xfrm flipH="1">
            <a:off x="5695950" y="2286000"/>
            <a:ext cx="35083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25" name="Line 17"/>
          <p:cNvSpPr>
            <a:spLocks noChangeShapeType="1"/>
          </p:cNvSpPr>
          <p:nvPr/>
        </p:nvSpPr>
        <p:spPr bwMode="auto">
          <a:xfrm flipH="1">
            <a:off x="2178050" y="4724400"/>
            <a:ext cx="914400" cy="0"/>
          </a:xfrm>
          <a:prstGeom prst="line">
            <a:avLst/>
          </a:prstGeom>
          <a:noFill/>
          <a:ln w="9525">
            <a:solidFill>
              <a:schemeClr val="tx1"/>
            </a:solidFill>
            <a:round/>
            <a:headEnd/>
            <a:tailEnd/>
          </a:ln>
          <a:effectLst/>
        </p:spPr>
        <p:txBody>
          <a:bodyPr wrap="none" anchor="ctr"/>
          <a:lstStyle/>
          <a:p>
            <a:endParaRPr lang="en-US"/>
          </a:p>
        </p:txBody>
      </p:sp>
      <p:sp>
        <p:nvSpPr>
          <p:cNvPr id="68626" name="Line 18"/>
          <p:cNvSpPr>
            <a:spLocks noChangeShapeType="1"/>
          </p:cNvSpPr>
          <p:nvPr/>
        </p:nvSpPr>
        <p:spPr bwMode="auto">
          <a:xfrm flipV="1">
            <a:off x="2178050" y="2362200"/>
            <a:ext cx="0" cy="2362200"/>
          </a:xfrm>
          <a:prstGeom prst="line">
            <a:avLst/>
          </a:prstGeom>
          <a:noFill/>
          <a:ln w="9525">
            <a:solidFill>
              <a:schemeClr val="tx1"/>
            </a:solidFill>
            <a:round/>
            <a:headEnd/>
            <a:tailEnd/>
          </a:ln>
          <a:effectLst/>
        </p:spPr>
        <p:txBody>
          <a:bodyPr wrap="none" anchor="ctr"/>
          <a:lstStyle/>
          <a:p>
            <a:endParaRPr lang="en-US"/>
          </a:p>
        </p:txBody>
      </p:sp>
      <p:sp>
        <p:nvSpPr>
          <p:cNvPr id="68627" name="Line 19"/>
          <p:cNvSpPr>
            <a:spLocks noChangeShapeType="1"/>
          </p:cNvSpPr>
          <p:nvPr/>
        </p:nvSpPr>
        <p:spPr bwMode="auto">
          <a:xfrm>
            <a:off x="2178050" y="2362200"/>
            <a:ext cx="563563" cy="0"/>
          </a:xfrm>
          <a:prstGeom prst="line">
            <a:avLst/>
          </a:prstGeom>
          <a:noFill/>
          <a:ln w="9525">
            <a:solidFill>
              <a:schemeClr val="tx1"/>
            </a:solidFill>
            <a:round/>
            <a:headEnd/>
            <a:tailEnd/>
          </a:ln>
          <a:effectLst/>
        </p:spPr>
        <p:txBody>
          <a:bodyPr wrap="none" anchor="ctr"/>
          <a:lstStyle/>
          <a:p>
            <a:endParaRPr lang="en-US"/>
          </a:p>
        </p:txBody>
      </p:sp>
      <p:sp>
        <p:nvSpPr>
          <p:cNvPr id="68628" name="Text Box 20"/>
          <p:cNvSpPr txBox="1">
            <a:spLocks noChangeArrowheads="1"/>
          </p:cNvSpPr>
          <p:nvPr/>
        </p:nvSpPr>
        <p:spPr bwMode="auto">
          <a:xfrm>
            <a:off x="4078288" y="3962400"/>
            <a:ext cx="1757362" cy="304800"/>
          </a:xfrm>
          <a:prstGeom prst="rect">
            <a:avLst/>
          </a:prstGeom>
          <a:noFill/>
          <a:ln w="9525">
            <a:noFill/>
            <a:miter lim="800000"/>
            <a:headEnd/>
            <a:tailEnd/>
          </a:ln>
          <a:effectLst/>
        </p:spPr>
        <p:txBody>
          <a:bodyPr>
            <a:spAutoFit/>
          </a:bodyPr>
          <a:lstStyle/>
          <a:p>
            <a:r>
              <a:rPr lang="en-US" sz="1400">
                <a:latin typeface="Times New Roman" charset="0"/>
              </a:rPr>
              <a:t>Forage, feed</a:t>
            </a:r>
            <a:endParaRPr lang="en-US" sz="1200">
              <a:latin typeface="Times New Roman" charset="0"/>
            </a:endParaRPr>
          </a:p>
        </p:txBody>
      </p:sp>
      <p:sp>
        <p:nvSpPr>
          <p:cNvPr id="68629" name="Line 21"/>
          <p:cNvSpPr>
            <a:spLocks noChangeShapeType="1"/>
          </p:cNvSpPr>
          <p:nvPr/>
        </p:nvSpPr>
        <p:spPr bwMode="auto">
          <a:xfrm flipH="1">
            <a:off x="1755775" y="2209800"/>
            <a:ext cx="985838" cy="0"/>
          </a:xfrm>
          <a:prstGeom prst="line">
            <a:avLst/>
          </a:prstGeom>
          <a:noFill/>
          <a:ln w="9525">
            <a:solidFill>
              <a:schemeClr val="tx1"/>
            </a:solidFill>
            <a:round/>
            <a:headEnd/>
            <a:tailEnd/>
          </a:ln>
          <a:effectLst/>
        </p:spPr>
        <p:txBody>
          <a:bodyPr wrap="none" anchor="ctr"/>
          <a:lstStyle/>
          <a:p>
            <a:endParaRPr lang="en-US"/>
          </a:p>
        </p:txBody>
      </p:sp>
      <p:sp>
        <p:nvSpPr>
          <p:cNvPr id="68630" name="Line 22"/>
          <p:cNvSpPr>
            <a:spLocks noChangeShapeType="1"/>
          </p:cNvSpPr>
          <p:nvPr/>
        </p:nvSpPr>
        <p:spPr bwMode="auto">
          <a:xfrm>
            <a:off x="1755775" y="2209800"/>
            <a:ext cx="0" cy="3810000"/>
          </a:xfrm>
          <a:prstGeom prst="line">
            <a:avLst/>
          </a:prstGeom>
          <a:noFill/>
          <a:ln w="9525">
            <a:solidFill>
              <a:schemeClr val="tx1"/>
            </a:solidFill>
            <a:round/>
            <a:headEnd/>
            <a:tailEnd/>
          </a:ln>
          <a:effectLst/>
        </p:spPr>
        <p:txBody>
          <a:bodyPr wrap="none" anchor="ctr"/>
          <a:lstStyle/>
          <a:p>
            <a:endParaRPr lang="en-US"/>
          </a:p>
        </p:txBody>
      </p:sp>
      <p:sp>
        <p:nvSpPr>
          <p:cNvPr id="68631" name="Line 23"/>
          <p:cNvSpPr>
            <a:spLocks noChangeShapeType="1"/>
          </p:cNvSpPr>
          <p:nvPr/>
        </p:nvSpPr>
        <p:spPr bwMode="auto">
          <a:xfrm>
            <a:off x="1755775" y="6019800"/>
            <a:ext cx="1619250" cy="0"/>
          </a:xfrm>
          <a:prstGeom prst="line">
            <a:avLst/>
          </a:prstGeom>
          <a:noFill/>
          <a:ln w="9525">
            <a:solidFill>
              <a:schemeClr val="tx1"/>
            </a:solidFill>
            <a:round/>
            <a:headEnd/>
            <a:tailEnd/>
          </a:ln>
          <a:effectLst/>
        </p:spPr>
        <p:txBody>
          <a:bodyPr wrap="none" anchor="ctr"/>
          <a:lstStyle/>
          <a:p>
            <a:endParaRPr lang="en-US"/>
          </a:p>
        </p:txBody>
      </p:sp>
      <p:sp>
        <p:nvSpPr>
          <p:cNvPr id="68632" name="Text Box 24"/>
          <p:cNvSpPr txBox="1">
            <a:spLocks noChangeArrowheads="1"/>
          </p:cNvSpPr>
          <p:nvPr/>
        </p:nvSpPr>
        <p:spPr bwMode="auto">
          <a:xfrm>
            <a:off x="5978525" y="2489200"/>
            <a:ext cx="1190625" cy="517525"/>
          </a:xfrm>
          <a:prstGeom prst="rect">
            <a:avLst/>
          </a:prstGeom>
          <a:noFill/>
          <a:ln w="9525">
            <a:noFill/>
            <a:miter lim="800000"/>
            <a:headEnd/>
            <a:tailEnd/>
          </a:ln>
          <a:effectLst/>
        </p:spPr>
        <p:txBody>
          <a:bodyPr wrap="none">
            <a:spAutoFit/>
          </a:bodyPr>
          <a:lstStyle/>
          <a:p>
            <a:r>
              <a:rPr lang="en-US" sz="1400">
                <a:latin typeface="Times New Roman" charset="0"/>
              </a:rPr>
              <a:t>   crops,</a:t>
            </a:r>
          </a:p>
          <a:p>
            <a:r>
              <a:rPr lang="en-US" sz="1400">
                <a:latin typeface="Times New Roman" charset="0"/>
              </a:rPr>
              <a:t>  green  manure</a:t>
            </a:r>
            <a:endParaRPr lang="en-US" sz="1200">
              <a:latin typeface="Times New Roman" charset="0"/>
            </a:endParaRPr>
          </a:p>
        </p:txBody>
      </p:sp>
      <p:sp>
        <p:nvSpPr>
          <p:cNvPr id="68633" name="Text Box 25"/>
          <p:cNvSpPr txBox="1">
            <a:spLocks noChangeArrowheads="1"/>
          </p:cNvSpPr>
          <p:nvPr/>
        </p:nvSpPr>
        <p:spPr bwMode="auto">
          <a:xfrm>
            <a:off x="2178050" y="3175000"/>
            <a:ext cx="881063" cy="1520825"/>
          </a:xfrm>
          <a:prstGeom prst="rect">
            <a:avLst/>
          </a:prstGeom>
          <a:noFill/>
          <a:ln w="9525">
            <a:noFill/>
            <a:miter lim="800000"/>
            <a:headEnd/>
            <a:tailEnd/>
          </a:ln>
          <a:effectLst/>
        </p:spPr>
        <p:txBody>
          <a:bodyPr wrap="none">
            <a:spAutoFit/>
          </a:bodyPr>
          <a:lstStyle/>
          <a:p>
            <a:r>
              <a:rPr lang="en-US" sz="1400">
                <a:latin typeface="Times New Roman" charset="0"/>
              </a:rPr>
              <a:t>crop</a:t>
            </a:r>
          </a:p>
          <a:p>
            <a:r>
              <a:rPr lang="en-US" sz="1400">
                <a:latin typeface="Times New Roman" charset="0"/>
              </a:rPr>
              <a:t>production</a:t>
            </a:r>
          </a:p>
          <a:p>
            <a:r>
              <a:rPr lang="en-US" sz="1400">
                <a:latin typeface="Times New Roman" charset="0"/>
              </a:rPr>
              <a:t>practices</a:t>
            </a:r>
          </a:p>
          <a:p>
            <a:r>
              <a:rPr lang="en-US" sz="1400">
                <a:latin typeface="Times New Roman" charset="0"/>
              </a:rPr>
              <a:t>land use</a:t>
            </a:r>
          </a:p>
          <a:p>
            <a:r>
              <a:rPr lang="en-US" sz="1400">
                <a:latin typeface="Times New Roman" charset="0"/>
              </a:rPr>
              <a:t>patterns</a:t>
            </a:r>
            <a:endParaRPr lang="en-US" sz="1200">
              <a:latin typeface="Times New Roman" charset="0"/>
            </a:endParaRPr>
          </a:p>
          <a:p>
            <a:endParaRPr lang="en-US" sz="1200">
              <a:latin typeface="Times New Roman" charset="0"/>
            </a:endParaRPr>
          </a:p>
          <a:p>
            <a:endParaRPr lang="en-US" sz="1200">
              <a:latin typeface="Times New Roman" charset="0"/>
            </a:endParaRPr>
          </a:p>
        </p:txBody>
      </p:sp>
      <p:sp>
        <p:nvSpPr>
          <p:cNvPr id="68634" name="Rectangle 26"/>
          <p:cNvSpPr>
            <a:spLocks noChangeArrowheads="1"/>
          </p:cNvSpPr>
          <p:nvPr/>
        </p:nvSpPr>
        <p:spPr bwMode="auto">
          <a:xfrm>
            <a:off x="1966913" y="533400"/>
            <a:ext cx="7177087" cy="1143000"/>
          </a:xfrm>
          <a:prstGeom prst="rect">
            <a:avLst/>
          </a:prstGeom>
          <a:noFill/>
          <a:ln w="9525">
            <a:noFill/>
            <a:miter lim="800000"/>
            <a:headEnd/>
            <a:tailEnd/>
          </a:ln>
          <a:effectLst/>
        </p:spPr>
        <p:txBody>
          <a:bodyPr anchor="ctr"/>
          <a:lstStyle/>
          <a:p>
            <a:pPr algn="ctr" eaLnBrk="1" hangingPunct="1"/>
            <a:r>
              <a:rPr lang="en-US" sz="2400" b="1">
                <a:solidFill>
                  <a:schemeClr val="tx2"/>
                </a:solidFill>
                <a:latin typeface="Times New Roman" charset="0"/>
              </a:rPr>
              <a:t>CLASSES MODELING FRAMEWORK</a:t>
            </a:r>
            <a:br>
              <a:rPr lang="en-US" sz="2400" b="1">
                <a:solidFill>
                  <a:schemeClr val="tx2"/>
                </a:solidFill>
                <a:latin typeface="Times New Roman" charset="0"/>
              </a:rPr>
            </a:br>
            <a:r>
              <a:rPr lang="en-US" sz="2400">
                <a:solidFill>
                  <a:schemeClr val="tx2"/>
                </a:solidFill>
                <a:latin typeface="Times New Roman" charset="0"/>
              </a:rPr>
              <a:t>A dynamic process model integrating soils, crops, livestock and human behavior and welfare</a:t>
            </a:r>
          </a:p>
        </p:txBody>
      </p:sp>
      <p:sp>
        <p:nvSpPr>
          <p:cNvPr id="68635" name="Text Box 27"/>
          <p:cNvSpPr txBox="1">
            <a:spLocks noChangeArrowheads="1"/>
          </p:cNvSpPr>
          <p:nvPr/>
        </p:nvSpPr>
        <p:spPr bwMode="auto">
          <a:xfrm>
            <a:off x="700088" y="2971800"/>
            <a:ext cx="1195387" cy="1946275"/>
          </a:xfrm>
          <a:prstGeom prst="rect">
            <a:avLst/>
          </a:prstGeom>
          <a:noFill/>
          <a:ln w="9525">
            <a:noFill/>
            <a:miter lim="800000"/>
            <a:headEnd/>
            <a:tailEnd/>
          </a:ln>
          <a:effectLst/>
        </p:spPr>
        <p:txBody>
          <a:bodyPr>
            <a:spAutoFit/>
          </a:bodyPr>
          <a:lstStyle/>
          <a:p>
            <a:r>
              <a:rPr lang="en-US" sz="1400">
                <a:latin typeface="Times New Roman" charset="0"/>
              </a:rPr>
              <a:t>Soil/water</a:t>
            </a:r>
          </a:p>
          <a:p>
            <a:r>
              <a:rPr lang="en-US" sz="1400">
                <a:latin typeface="Times New Roman" charset="0"/>
              </a:rPr>
              <a:t>conservation,</a:t>
            </a:r>
          </a:p>
          <a:p>
            <a:r>
              <a:rPr lang="en-US" sz="1400">
                <a:latin typeface="Times New Roman" charset="0"/>
              </a:rPr>
              <a:t> fertilizer, brown</a:t>
            </a:r>
          </a:p>
          <a:p>
            <a:r>
              <a:rPr lang="en-US" sz="1400">
                <a:latin typeface="Times New Roman" charset="0"/>
              </a:rPr>
              <a:t> &amp; green  manure</a:t>
            </a:r>
          </a:p>
          <a:p>
            <a:r>
              <a:rPr lang="en-US" sz="1400">
                <a:latin typeface="Times New Roman" charset="0"/>
              </a:rPr>
              <a:t> application</a:t>
            </a:r>
            <a:endParaRPr lang="en-US" sz="1200">
              <a:latin typeface="Times New Roman" charset="0"/>
            </a:endParaRPr>
          </a:p>
          <a:p>
            <a:endParaRPr lang="en-US" sz="2400">
              <a:latin typeface="Times New Roman" charset="0"/>
            </a:endParaRPr>
          </a:p>
        </p:txBody>
      </p:sp>
      <p:sp>
        <p:nvSpPr>
          <p:cNvPr id="68636" name="Line 28"/>
          <p:cNvSpPr>
            <a:spLocks noChangeShapeType="1"/>
          </p:cNvSpPr>
          <p:nvPr/>
        </p:nvSpPr>
        <p:spPr bwMode="auto">
          <a:xfrm>
            <a:off x="1755775" y="3733800"/>
            <a:ext cx="0" cy="76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37" name="Line 29"/>
          <p:cNvSpPr>
            <a:spLocks noChangeShapeType="1"/>
          </p:cNvSpPr>
          <p:nvPr/>
        </p:nvSpPr>
        <p:spPr bwMode="auto">
          <a:xfrm>
            <a:off x="2178050" y="32004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38" name="Line 30"/>
          <p:cNvSpPr>
            <a:spLocks noChangeShapeType="1"/>
          </p:cNvSpPr>
          <p:nvPr/>
        </p:nvSpPr>
        <p:spPr bwMode="auto">
          <a:xfrm flipV="1">
            <a:off x="6046788" y="31242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39" name="Line 31"/>
          <p:cNvSpPr>
            <a:spLocks noChangeShapeType="1"/>
          </p:cNvSpPr>
          <p:nvPr/>
        </p:nvSpPr>
        <p:spPr bwMode="auto">
          <a:xfrm flipH="1">
            <a:off x="6046788" y="3581400"/>
            <a:ext cx="1338262"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0" name="Line 32"/>
          <p:cNvSpPr>
            <a:spLocks noChangeShapeType="1"/>
          </p:cNvSpPr>
          <p:nvPr/>
        </p:nvSpPr>
        <p:spPr bwMode="auto">
          <a:xfrm>
            <a:off x="6046788" y="3886200"/>
            <a:ext cx="1057275"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1" name="Rectangle 33"/>
          <p:cNvSpPr>
            <a:spLocks noChangeArrowheads="1"/>
          </p:cNvSpPr>
          <p:nvPr/>
        </p:nvSpPr>
        <p:spPr bwMode="auto">
          <a:xfrm>
            <a:off x="7104063" y="2971800"/>
            <a:ext cx="1828800" cy="2209800"/>
          </a:xfrm>
          <a:prstGeom prst="rect">
            <a:avLst/>
          </a:prstGeom>
          <a:solidFill>
            <a:srgbClr val="66FF33"/>
          </a:solidFill>
          <a:ln w="9525">
            <a:solidFill>
              <a:schemeClr val="tx1"/>
            </a:solidFill>
            <a:miter lim="800000"/>
            <a:headEnd/>
            <a:tailEnd/>
          </a:ln>
          <a:effectLst/>
        </p:spPr>
        <p:txBody>
          <a:bodyPr wrap="none" anchor="ctr"/>
          <a:lstStyle/>
          <a:p>
            <a:r>
              <a:rPr lang="en-US" sz="1400">
                <a:solidFill>
                  <a:schemeClr val="bg2"/>
                </a:solidFill>
                <a:latin typeface="Times New Roman" charset="0"/>
              </a:rPr>
              <a:t>ENVIRONMENTAL </a:t>
            </a:r>
          </a:p>
          <a:p>
            <a:r>
              <a:rPr lang="en-US" sz="1400">
                <a:solidFill>
                  <a:schemeClr val="bg2"/>
                </a:solidFill>
                <a:latin typeface="Times New Roman" charset="0"/>
              </a:rPr>
              <a:t>&amp; POLICY FACTORS</a:t>
            </a:r>
          </a:p>
          <a:p>
            <a:r>
              <a:rPr lang="en-US" sz="1400">
                <a:solidFill>
                  <a:schemeClr val="bg2"/>
                </a:solidFill>
                <a:latin typeface="Times New Roman" charset="0"/>
              </a:rPr>
              <a:t> - rainfall, </a:t>
            </a:r>
          </a:p>
          <a:p>
            <a:r>
              <a:rPr lang="en-US" sz="1400">
                <a:solidFill>
                  <a:schemeClr val="bg2"/>
                </a:solidFill>
                <a:latin typeface="Times New Roman" charset="0"/>
              </a:rPr>
              <a:t> - temperature</a:t>
            </a:r>
          </a:p>
          <a:p>
            <a:r>
              <a:rPr lang="en-US" sz="1400">
                <a:solidFill>
                  <a:schemeClr val="bg2"/>
                </a:solidFill>
                <a:latin typeface="Times New Roman" charset="0"/>
              </a:rPr>
              <a:t> - slope</a:t>
            </a:r>
          </a:p>
          <a:p>
            <a:r>
              <a:rPr lang="en-US" sz="1400">
                <a:solidFill>
                  <a:schemeClr val="bg2"/>
                </a:solidFill>
                <a:latin typeface="Times New Roman" charset="0"/>
              </a:rPr>
              <a:t>- prices</a:t>
            </a:r>
          </a:p>
          <a:p>
            <a:r>
              <a:rPr lang="en-US" sz="1400">
                <a:solidFill>
                  <a:schemeClr val="bg2"/>
                </a:solidFill>
                <a:latin typeface="Times New Roman" charset="0"/>
              </a:rPr>
              <a:t> - land tenure</a:t>
            </a:r>
          </a:p>
          <a:p>
            <a:r>
              <a:rPr lang="en-US" sz="1400">
                <a:solidFill>
                  <a:schemeClr val="bg2"/>
                </a:solidFill>
                <a:latin typeface="Times New Roman" charset="0"/>
              </a:rPr>
              <a:t> - land use restrictions</a:t>
            </a:r>
            <a:endParaRPr lang="en-US" sz="1400">
              <a:latin typeface="Times New Roman" charset="0"/>
            </a:endParaRPr>
          </a:p>
        </p:txBody>
      </p:sp>
      <p:sp>
        <p:nvSpPr>
          <p:cNvPr id="68642" name="Line 34"/>
          <p:cNvSpPr>
            <a:spLocks noChangeShapeType="1"/>
          </p:cNvSpPr>
          <p:nvPr/>
        </p:nvSpPr>
        <p:spPr bwMode="auto">
          <a:xfrm flipH="1">
            <a:off x="2811463" y="3810000"/>
            <a:ext cx="352425" cy="0"/>
          </a:xfrm>
          <a:prstGeom prst="line">
            <a:avLst/>
          </a:prstGeom>
          <a:noFill/>
          <a:ln w="9525">
            <a:solidFill>
              <a:schemeClr val="tx1"/>
            </a:solidFill>
            <a:round/>
            <a:headEnd/>
            <a:tailEnd/>
          </a:ln>
          <a:effectLst/>
        </p:spPr>
        <p:txBody>
          <a:bodyPr wrap="none" anchor="ctr"/>
          <a:lstStyle/>
          <a:p>
            <a:endParaRPr lang="en-US"/>
          </a:p>
        </p:txBody>
      </p:sp>
      <p:sp>
        <p:nvSpPr>
          <p:cNvPr id="68643" name="Line 35"/>
          <p:cNvSpPr>
            <a:spLocks noChangeShapeType="1"/>
          </p:cNvSpPr>
          <p:nvPr/>
        </p:nvSpPr>
        <p:spPr bwMode="auto">
          <a:xfrm>
            <a:off x="2811463" y="3810000"/>
            <a:ext cx="0" cy="1752600"/>
          </a:xfrm>
          <a:prstGeom prst="line">
            <a:avLst/>
          </a:prstGeom>
          <a:noFill/>
          <a:ln w="9525">
            <a:solidFill>
              <a:schemeClr val="tx1"/>
            </a:solidFill>
            <a:round/>
            <a:headEnd/>
            <a:tailEnd/>
          </a:ln>
          <a:effectLst/>
        </p:spPr>
        <p:txBody>
          <a:bodyPr wrap="none" anchor="ctr"/>
          <a:lstStyle/>
          <a:p>
            <a:endParaRPr lang="en-US"/>
          </a:p>
        </p:txBody>
      </p:sp>
      <p:sp>
        <p:nvSpPr>
          <p:cNvPr id="68644" name="Line 36"/>
          <p:cNvSpPr>
            <a:spLocks noChangeShapeType="1"/>
          </p:cNvSpPr>
          <p:nvPr/>
        </p:nvSpPr>
        <p:spPr bwMode="auto">
          <a:xfrm>
            <a:off x="2811463" y="5562600"/>
            <a:ext cx="846137"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5" name="Text Box 37"/>
          <p:cNvSpPr txBox="1">
            <a:spLocks noChangeArrowheads="1"/>
          </p:cNvSpPr>
          <p:nvPr/>
        </p:nvSpPr>
        <p:spPr bwMode="auto">
          <a:xfrm>
            <a:off x="7243763" y="1981200"/>
            <a:ext cx="1571625" cy="581025"/>
          </a:xfrm>
          <a:prstGeom prst="rect">
            <a:avLst/>
          </a:prstGeom>
          <a:noFill/>
          <a:ln w="9525">
            <a:noFill/>
            <a:miter lim="800000"/>
            <a:headEnd/>
            <a:tailEnd/>
          </a:ln>
          <a:effectLst/>
        </p:spPr>
        <p:txBody>
          <a:bodyPr wrap="none">
            <a:spAutoFit/>
          </a:bodyPr>
          <a:lstStyle/>
          <a:p>
            <a:r>
              <a:rPr lang="en-US" sz="1600">
                <a:latin typeface="Times New Roman" charset="0"/>
              </a:rPr>
              <a:t> State or</a:t>
            </a:r>
          </a:p>
          <a:p>
            <a:r>
              <a:rPr lang="en-US" sz="1600">
                <a:latin typeface="Times New Roman" charset="0"/>
              </a:rPr>
              <a:t> decision variables</a:t>
            </a:r>
            <a:endParaRPr lang="en-US" sz="2400">
              <a:latin typeface="Times New Roman" charset="0"/>
            </a:endParaRPr>
          </a:p>
        </p:txBody>
      </p:sp>
      <p:sp>
        <p:nvSpPr>
          <p:cNvPr id="68646" name="Line 38"/>
          <p:cNvSpPr>
            <a:spLocks noChangeShapeType="1"/>
          </p:cNvSpPr>
          <p:nvPr/>
        </p:nvSpPr>
        <p:spPr bwMode="auto">
          <a:xfrm>
            <a:off x="6962775" y="2209800"/>
            <a:ext cx="28098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7" name="Line 39"/>
          <p:cNvSpPr>
            <a:spLocks noChangeShapeType="1"/>
          </p:cNvSpPr>
          <p:nvPr/>
        </p:nvSpPr>
        <p:spPr bwMode="auto">
          <a:xfrm>
            <a:off x="2811463" y="5029200"/>
            <a:ext cx="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8" name="Text Box 40"/>
          <p:cNvSpPr txBox="1">
            <a:spLocks noChangeArrowheads="1"/>
          </p:cNvSpPr>
          <p:nvPr/>
        </p:nvSpPr>
        <p:spPr bwMode="auto">
          <a:xfrm>
            <a:off x="2165350" y="5040313"/>
            <a:ext cx="711200" cy="882650"/>
          </a:xfrm>
          <a:prstGeom prst="rect">
            <a:avLst/>
          </a:prstGeom>
          <a:noFill/>
          <a:ln w="9525">
            <a:noFill/>
            <a:miter lim="800000"/>
            <a:headEnd/>
            <a:tailEnd/>
          </a:ln>
          <a:effectLst/>
        </p:spPr>
        <p:txBody>
          <a:bodyPr wrap="none">
            <a:spAutoFit/>
          </a:bodyPr>
          <a:lstStyle/>
          <a:p>
            <a:r>
              <a:rPr lang="en-US" sz="1400">
                <a:latin typeface="Times New Roman" charset="0"/>
              </a:rPr>
              <a:t>Excreta,</a:t>
            </a:r>
          </a:p>
          <a:p>
            <a:r>
              <a:rPr lang="en-US" sz="1400">
                <a:latin typeface="Times New Roman" charset="0"/>
              </a:rPr>
              <a:t>litter,</a:t>
            </a:r>
            <a:endParaRPr lang="en-US" sz="1200">
              <a:latin typeface="Times New Roman" charset="0"/>
            </a:endParaRPr>
          </a:p>
          <a:p>
            <a:endParaRPr lang="en-US" sz="2400">
              <a:latin typeface="Times New Roman" charset="0"/>
            </a:endParaRPr>
          </a:p>
        </p:txBody>
      </p:sp>
      <p:sp>
        <p:nvSpPr>
          <p:cNvPr id="68649" name="Text Box 41"/>
          <p:cNvSpPr txBox="1">
            <a:spLocks noChangeArrowheads="1"/>
          </p:cNvSpPr>
          <p:nvPr/>
        </p:nvSpPr>
        <p:spPr bwMode="auto">
          <a:xfrm>
            <a:off x="3657600" y="5105400"/>
            <a:ext cx="1562100" cy="730250"/>
          </a:xfrm>
          <a:prstGeom prst="rect">
            <a:avLst/>
          </a:prstGeom>
          <a:noFill/>
          <a:ln w="9525">
            <a:noFill/>
            <a:miter lim="800000"/>
            <a:headEnd/>
            <a:tailEnd/>
          </a:ln>
          <a:effectLst/>
        </p:spPr>
        <p:txBody>
          <a:bodyPr wrap="none">
            <a:spAutoFit/>
          </a:bodyPr>
          <a:lstStyle/>
          <a:p>
            <a:r>
              <a:rPr lang="en-US" sz="1400">
                <a:latin typeface="Times New Roman" charset="0"/>
              </a:rPr>
              <a:t>- Soil cover</a:t>
            </a:r>
          </a:p>
          <a:p>
            <a:r>
              <a:rPr lang="en-US" sz="1400">
                <a:latin typeface="Times New Roman" charset="0"/>
              </a:rPr>
              <a:t>- Soil  organic matter</a:t>
            </a:r>
          </a:p>
          <a:p>
            <a:r>
              <a:rPr lang="en-US" sz="1400">
                <a:latin typeface="Times New Roman" charset="0"/>
              </a:rPr>
              <a:t>   (SOM)</a:t>
            </a:r>
            <a:endParaRPr lang="en-US" sz="1200">
              <a:latin typeface="Times New Roman" charset="0"/>
            </a:endParaRPr>
          </a:p>
        </p:txBody>
      </p:sp>
      <p:sp>
        <p:nvSpPr>
          <p:cNvPr id="68650" name="Line 42"/>
          <p:cNvSpPr>
            <a:spLocks noChangeShapeType="1"/>
          </p:cNvSpPr>
          <p:nvPr/>
        </p:nvSpPr>
        <p:spPr bwMode="auto">
          <a:xfrm flipV="1">
            <a:off x="5203825" y="5105400"/>
            <a:ext cx="0" cy="685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1" name="Text Box 43"/>
          <p:cNvSpPr txBox="1">
            <a:spLocks noChangeArrowheads="1"/>
          </p:cNvSpPr>
          <p:nvPr/>
        </p:nvSpPr>
        <p:spPr bwMode="auto">
          <a:xfrm>
            <a:off x="5189538" y="5116513"/>
            <a:ext cx="1146175" cy="517525"/>
          </a:xfrm>
          <a:prstGeom prst="rect">
            <a:avLst/>
          </a:prstGeom>
          <a:noFill/>
          <a:ln w="9525">
            <a:noFill/>
            <a:miter lim="800000"/>
            <a:headEnd/>
            <a:tailEnd/>
          </a:ln>
          <a:effectLst/>
        </p:spPr>
        <p:txBody>
          <a:bodyPr wrap="none">
            <a:spAutoFit/>
          </a:bodyPr>
          <a:lstStyle/>
          <a:p>
            <a:r>
              <a:rPr lang="en-US" sz="1400">
                <a:latin typeface="Times New Roman" charset="0"/>
              </a:rPr>
              <a:t>-Soil nutrients,</a:t>
            </a:r>
          </a:p>
          <a:p>
            <a:r>
              <a:rPr lang="en-US" sz="1400">
                <a:latin typeface="Times New Roman" charset="0"/>
              </a:rPr>
              <a:t>- moisture</a:t>
            </a:r>
            <a:endParaRPr lang="en-US" sz="1200">
              <a:latin typeface="Times New Roman" charset="0"/>
            </a:endParaRPr>
          </a:p>
        </p:txBody>
      </p:sp>
      <p:sp>
        <p:nvSpPr>
          <p:cNvPr id="68652" name="Line 44"/>
          <p:cNvSpPr>
            <a:spLocks noChangeShapeType="1"/>
          </p:cNvSpPr>
          <p:nvPr/>
        </p:nvSpPr>
        <p:spPr bwMode="auto">
          <a:xfrm flipH="1">
            <a:off x="2459038" y="2209800"/>
            <a:ext cx="282575"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3" name="Line 45"/>
          <p:cNvSpPr>
            <a:spLocks noChangeShapeType="1"/>
          </p:cNvSpPr>
          <p:nvPr/>
        </p:nvSpPr>
        <p:spPr bwMode="auto">
          <a:xfrm flipH="1">
            <a:off x="2459038" y="2362200"/>
            <a:ext cx="211137"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4" name="Line 46"/>
          <p:cNvSpPr>
            <a:spLocks noChangeShapeType="1"/>
          </p:cNvSpPr>
          <p:nvPr/>
        </p:nvSpPr>
        <p:spPr bwMode="auto">
          <a:xfrm>
            <a:off x="2459038" y="6019800"/>
            <a:ext cx="352425"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5" name="Text Box 47"/>
          <p:cNvSpPr txBox="1">
            <a:spLocks noChangeArrowheads="1"/>
          </p:cNvSpPr>
          <p:nvPr/>
        </p:nvSpPr>
        <p:spPr bwMode="auto">
          <a:xfrm>
            <a:off x="6046788" y="3733800"/>
            <a:ext cx="1057275" cy="700088"/>
          </a:xfrm>
          <a:prstGeom prst="rect">
            <a:avLst/>
          </a:prstGeom>
          <a:noFill/>
          <a:ln w="9525">
            <a:noFill/>
            <a:miter lim="800000"/>
            <a:headEnd/>
            <a:tailEnd/>
          </a:ln>
          <a:effectLst/>
        </p:spPr>
        <p:txBody>
          <a:bodyPr wrap="none">
            <a:spAutoFit/>
          </a:bodyPr>
          <a:lstStyle/>
          <a:p>
            <a:endParaRPr lang="en-US" sz="1200">
              <a:latin typeface="Times New Roman" charset="0"/>
            </a:endParaRPr>
          </a:p>
          <a:p>
            <a:r>
              <a:rPr lang="en-US" sz="1400">
                <a:latin typeface="Times New Roman" charset="0"/>
              </a:rPr>
              <a:t>Geographical</a:t>
            </a:r>
          </a:p>
          <a:p>
            <a:r>
              <a:rPr lang="en-US" sz="1400">
                <a:latin typeface="Times New Roman" charset="0"/>
              </a:rPr>
              <a:t>effects</a:t>
            </a:r>
            <a:endParaRPr lang="en-US" sz="1200">
              <a:latin typeface="Times New Roman"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200">
                <a:latin typeface="Times New Roman" charset="0"/>
              </a:rPr>
              <a:t>CLASSES model building process</a:t>
            </a:r>
          </a:p>
        </p:txBody>
      </p:sp>
      <p:sp>
        <p:nvSpPr>
          <p:cNvPr id="69635" name="Rectangle 3"/>
          <p:cNvSpPr>
            <a:spLocks noGrp="1" noChangeArrowheads="1"/>
          </p:cNvSpPr>
          <p:nvPr>
            <p:ph type="body" idx="1"/>
          </p:nvPr>
        </p:nvSpPr>
        <p:spPr>
          <a:xfrm>
            <a:off x="1687513" y="2133600"/>
            <a:ext cx="7177087" cy="4114800"/>
          </a:xfrm>
        </p:spPr>
        <p:txBody>
          <a:bodyPr/>
          <a:lstStyle/>
          <a:p>
            <a:pPr marL="609600" indent="-609600">
              <a:lnSpc>
                <a:spcPct val="90000"/>
              </a:lnSpc>
              <a:spcBef>
                <a:spcPct val="50000"/>
              </a:spcBef>
              <a:buFontTx/>
              <a:buAutoNum type="arabicParenR"/>
            </a:pPr>
            <a:r>
              <a:rPr lang="en-US" sz="2400">
                <a:latin typeface="Times New Roman" charset="0"/>
              </a:rPr>
              <a:t>Collect data on variables (i.e., observable and measurable values)</a:t>
            </a:r>
          </a:p>
          <a:p>
            <a:pPr marL="609600" indent="-609600">
              <a:lnSpc>
                <a:spcPct val="90000"/>
              </a:lnSpc>
              <a:spcBef>
                <a:spcPct val="50000"/>
              </a:spcBef>
              <a:buFontTx/>
              <a:buAutoNum type="arabicParenR"/>
            </a:pPr>
            <a:r>
              <a:rPr lang="en-US" sz="2400">
                <a:latin typeface="Times New Roman" charset="0"/>
              </a:rPr>
              <a:t>Estimate/calibrate parameters (i.e., determine unobservable relationships between variables)</a:t>
            </a:r>
          </a:p>
          <a:p>
            <a:pPr marL="609600" indent="-609600">
              <a:lnSpc>
                <a:spcPct val="90000"/>
              </a:lnSpc>
              <a:spcBef>
                <a:spcPct val="50000"/>
              </a:spcBef>
              <a:buFontTx/>
              <a:buAutoNum type="arabicParenR"/>
            </a:pPr>
            <a:r>
              <a:rPr lang="en-US" sz="2400">
                <a:latin typeface="Times New Roman" charset="0"/>
              </a:rPr>
              <a:t>Make sure that the model we build reproduces observed behaviors accurately (model validation)</a:t>
            </a:r>
          </a:p>
          <a:p>
            <a:pPr marL="609600" indent="-609600">
              <a:lnSpc>
                <a:spcPct val="90000"/>
              </a:lnSpc>
              <a:spcBef>
                <a:spcPct val="50000"/>
              </a:spcBef>
              <a:buFontTx/>
              <a:buAutoNum type="arabicParenR"/>
            </a:pPr>
            <a:r>
              <a:rPr lang="en-US" sz="2400">
                <a:latin typeface="Times New Roman" charset="0"/>
              </a:rPr>
              <a:t>Use the model to explore policy options through repeated simulations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336675" y="304800"/>
            <a:ext cx="8582025" cy="1276350"/>
          </a:xfrm>
        </p:spPr>
        <p:txBody>
          <a:bodyPr/>
          <a:lstStyle/>
          <a:p>
            <a:r>
              <a:rPr lang="en-US" sz="3600">
                <a:latin typeface="Times New Roman" charset="0"/>
              </a:rPr>
              <a:t>Value-added from this approach</a:t>
            </a:r>
          </a:p>
        </p:txBody>
      </p:sp>
      <p:sp>
        <p:nvSpPr>
          <p:cNvPr id="70659" name="Rectangle 3"/>
          <p:cNvSpPr>
            <a:spLocks noGrp="1" noChangeArrowheads="1"/>
          </p:cNvSpPr>
          <p:nvPr>
            <p:ph type="body" idx="1"/>
          </p:nvPr>
        </p:nvSpPr>
        <p:spPr>
          <a:xfrm>
            <a:off x="1687513" y="1676400"/>
            <a:ext cx="7456487" cy="5943600"/>
          </a:xfrm>
        </p:spPr>
        <p:txBody>
          <a:bodyPr/>
          <a:lstStyle/>
          <a:p>
            <a:pPr>
              <a:buFontTx/>
              <a:buNone/>
            </a:pPr>
            <a:r>
              <a:rPr lang="en-US" sz="2400">
                <a:latin typeface="Times New Roman" charset="0"/>
              </a:rPr>
              <a:t>	Dynamic process models like CLASSES outperform traditional regression-based models and computable general equilibrium (CGE) models for policy analysis when:  </a:t>
            </a:r>
          </a:p>
          <a:p>
            <a:pPr>
              <a:buFontTx/>
              <a:buNone/>
            </a:pPr>
            <a:r>
              <a:rPr lang="en-US" sz="2800"/>
              <a:t>     </a:t>
            </a:r>
            <a:r>
              <a:rPr lang="en-US" sz="2400">
                <a:latin typeface="Times New Roman" charset="0"/>
              </a:rPr>
              <a:t>a) Multidirectional feedback effects are important</a:t>
            </a:r>
          </a:p>
          <a:p>
            <a:pPr>
              <a:buFontTx/>
              <a:buNone/>
            </a:pPr>
            <a:r>
              <a:rPr lang="en-US" sz="2400">
                <a:latin typeface="Times New Roman" charset="0"/>
              </a:rPr>
              <a:t>	 b) Threshold effects exist (e.g S-shaped dynamics)</a:t>
            </a:r>
            <a:br>
              <a:rPr lang="en-US" sz="2400">
                <a:latin typeface="Times New Roman" charset="0"/>
              </a:rPr>
            </a:br>
            <a:r>
              <a:rPr lang="en-US" sz="2400">
                <a:latin typeface="Times New Roman" charset="0"/>
              </a:rPr>
              <a:t> c)  People interact with each other (through markets) and with the natural resource base (through production of crops, trees and livestock) in complex ways </a:t>
            </a:r>
            <a:br>
              <a:rPr lang="en-US" sz="2400">
                <a:latin typeface="Times New Roman" charset="0"/>
              </a:rPr>
            </a:br>
            <a:r>
              <a:rPr lang="en-US" sz="2400">
                <a:latin typeface="Times New Roman" charset="0"/>
              </a:rPr>
              <a:t>d) When the whole system is evolving over time and is subject to disequilibrium </a:t>
            </a:r>
            <a:br>
              <a:rPr lang="en-US" sz="2400">
                <a:latin typeface="Times New Roman" charset="0"/>
              </a:rPr>
            </a:br>
            <a:r>
              <a:rPr lang="en-US" sz="2400">
                <a:latin typeface="Times New Roman" charset="0"/>
              </a:rPr>
              <a:t>      </a:t>
            </a:r>
            <a:r>
              <a:rPr lang="en-US" sz="2800"/>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1757363" y="1600200"/>
            <a:ext cx="7386637" cy="5638800"/>
          </a:xfrm>
        </p:spPr>
        <p:txBody>
          <a:bodyPr/>
          <a:lstStyle/>
          <a:p>
            <a:pPr>
              <a:buClr>
                <a:srgbClr val="008000"/>
              </a:buClr>
              <a:buFont typeface="Wingdings" pitchFamily="2" charset="2"/>
              <a:buChar char="§"/>
            </a:pPr>
            <a:r>
              <a:rPr lang="en-US" sz="2000">
                <a:solidFill>
                  <a:schemeClr val="tx2"/>
                </a:solidFill>
                <a:latin typeface="Times New Roman" charset="0"/>
              </a:rPr>
              <a:t>Use to simulate policy experiments, allowing for differences according to market and agroecological conditions.  </a:t>
            </a:r>
            <a:endParaRPr lang="en-US" sz="2000">
              <a:latin typeface="Times New Roman" charset="0"/>
            </a:endParaRPr>
          </a:p>
          <a:p>
            <a:pPr lvl="1">
              <a:buClr>
                <a:srgbClr val="008000"/>
              </a:buClr>
              <a:buFont typeface="Wingdings" pitchFamily="2" charset="2"/>
              <a:buChar char="§"/>
            </a:pPr>
            <a:r>
              <a:rPr lang="en-US" sz="2000">
                <a:latin typeface="Times New Roman" charset="0"/>
              </a:rPr>
              <a:t>What are the consequences of improving market access on poverty and soils over time?</a:t>
            </a:r>
          </a:p>
          <a:p>
            <a:pPr lvl="1">
              <a:buClr>
                <a:srgbClr val="008000"/>
              </a:buClr>
              <a:buFont typeface="Wingdings" pitchFamily="2" charset="2"/>
              <a:buChar char="§"/>
            </a:pPr>
            <a:r>
              <a:rPr lang="en-US" sz="2000">
                <a:latin typeface="Times New Roman" charset="0"/>
              </a:rPr>
              <a:t>How might biological interventions (e.g., liming soils, extending improved fallows) change labor allocation and income trajectories?</a:t>
            </a:r>
          </a:p>
          <a:p>
            <a:pPr lvl="1">
              <a:buClr>
                <a:srgbClr val="008000"/>
              </a:buClr>
              <a:buFont typeface="Wingdings" pitchFamily="2" charset="2"/>
              <a:buChar char="§"/>
            </a:pPr>
            <a:r>
              <a:rPr lang="en-US" sz="2000">
                <a:latin typeface="Times New Roman" charset="0"/>
              </a:rPr>
              <a:t>What targeting mechanisms and transfer forms (e.g., livestock or cash) are likely to prove most effective in sustainably reducing agrarian poverty?</a:t>
            </a:r>
          </a:p>
          <a:p>
            <a:pPr>
              <a:buClr>
                <a:srgbClr val="008000"/>
              </a:buClr>
              <a:buFont typeface="Wingdings" pitchFamily="2" charset="2"/>
              <a:buBlip>
                <a:blip r:embed="rId3"/>
              </a:buBlip>
            </a:pPr>
            <a:r>
              <a:rPr lang="en-US" sz="2000">
                <a:latin typeface="Times New Roman" charset="0"/>
              </a:rPr>
              <a:t>Explore different options that require the same resources  and hence be able to identify the differences in effects across multiple variables of interest due to one or another option</a:t>
            </a:r>
          </a:p>
          <a:p>
            <a:pPr>
              <a:buClr>
                <a:srgbClr val="008000"/>
              </a:buClr>
              <a:buFont typeface="Wingdings" pitchFamily="2" charset="2"/>
              <a:buBlip>
                <a:blip r:embed="rId3"/>
              </a:buBlip>
            </a:pPr>
            <a:r>
              <a:rPr lang="en-US" sz="2000">
                <a:latin typeface="Times New Roman" charset="0"/>
              </a:rPr>
              <a:t>Generate confidence bands on ex-ante impact assessment.</a:t>
            </a:r>
          </a:p>
        </p:txBody>
      </p:sp>
      <p:sp>
        <p:nvSpPr>
          <p:cNvPr id="71683" name="Rectangle 3"/>
          <p:cNvSpPr>
            <a:spLocks noGrp="1" noChangeArrowheads="1"/>
          </p:cNvSpPr>
          <p:nvPr>
            <p:ph type="title"/>
          </p:nvPr>
        </p:nvSpPr>
        <p:spPr>
          <a:xfrm>
            <a:off x="1336675" y="304800"/>
            <a:ext cx="8582025" cy="1276350"/>
          </a:xfrm>
          <a:noFill/>
          <a:ln/>
        </p:spPr>
        <p:txBody>
          <a:bodyPr/>
          <a:lstStyle/>
          <a:p>
            <a:r>
              <a:rPr lang="en-US" sz="3600">
                <a:latin typeface="Times New Roman" charset="0"/>
              </a:rPr>
              <a:t>Value-added from this approach</a:t>
            </a:r>
          </a:p>
        </p:txBody>
      </p:sp>
    </p:spTree>
  </p:cSld>
  <p:clrMapOvr>
    <a:masterClrMapping/>
  </p:clrMapOvr>
  <p:transition advTm="576"/>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336675" y="304800"/>
            <a:ext cx="8582025" cy="1276350"/>
          </a:xfrm>
          <a:noFill/>
          <a:ln/>
        </p:spPr>
        <p:txBody>
          <a:bodyPr/>
          <a:lstStyle/>
          <a:p>
            <a:r>
              <a:rPr lang="en-US" sz="3600">
                <a:latin typeface="Times New Roman" charset="0"/>
              </a:rPr>
              <a:t>Value-added from this approach</a:t>
            </a:r>
          </a:p>
        </p:txBody>
      </p:sp>
      <p:sp>
        <p:nvSpPr>
          <p:cNvPr id="72707" name="Rectangle 3"/>
          <p:cNvSpPr>
            <a:spLocks noChangeArrowheads="1"/>
          </p:cNvSpPr>
          <p:nvPr/>
        </p:nvSpPr>
        <p:spPr bwMode="auto">
          <a:xfrm>
            <a:off x="1828800" y="1752600"/>
            <a:ext cx="6121400" cy="304800"/>
          </a:xfrm>
          <a:prstGeom prst="rect">
            <a:avLst/>
          </a:prstGeom>
          <a:noFill/>
          <a:ln w="9525">
            <a:noFill/>
            <a:miter lim="800000"/>
            <a:headEnd/>
            <a:tailEnd/>
          </a:ln>
        </p:spPr>
        <p:txBody>
          <a:bodyPr wrap="none" lIns="0" tIns="0" rIns="0" bIns="0">
            <a:spAutoFit/>
          </a:bodyPr>
          <a:lstStyle/>
          <a:p>
            <a:r>
              <a:rPr lang="en-US" sz="2000">
                <a:solidFill>
                  <a:schemeClr val="tx2"/>
                </a:solidFill>
                <a:latin typeface="Times New Roman" charset="0"/>
              </a:rPr>
              <a:t>Example: Grain output sensitivity analysis after intervention</a:t>
            </a:r>
          </a:p>
        </p:txBody>
      </p:sp>
      <p:sp>
        <p:nvSpPr>
          <p:cNvPr id="72708" name="Rectangle 4"/>
          <p:cNvSpPr>
            <a:spLocks noChangeArrowheads="1"/>
          </p:cNvSpPr>
          <p:nvPr/>
        </p:nvSpPr>
        <p:spPr bwMode="auto">
          <a:xfrm>
            <a:off x="1339850" y="3124200"/>
            <a:ext cx="387350"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50%</a:t>
            </a:r>
          </a:p>
        </p:txBody>
      </p:sp>
      <p:sp>
        <p:nvSpPr>
          <p:cNvPr id="72709" name="Rectangle 5"/>
          <p:cNvSpPr>
            <a:spLocks noChangeArrowheads="1"/>
          </p:cNvSpPr>
          <p:nvPr/>
        </p:nvSpPr>
        <p:spPr bwMode="auto">
          <a:xfrm>
            <a:off x="1831975" y="3048000"/>
            <a:ext cx="422275" cy="304800"/>
          </a:xfrm>
          <a:prstGeom prst="rect">
            <a:avLst/>
          </a:prstGeom>
          <a:solidFill>
            <a:srgbClr val="FFFF80"/>
          </a:solidFill>
          <a:ln w="0">
            <a:solidFill>
              <a:srgbClr val="FFFF80"/>
            </a:solidFill>
            <a:miter lim="800000"/>
            <a:headEnd/>
            <a:tailEnd/>
          </a:ln>
        </p:spPr>
        <p:txBody>
          <a:bodyPr/>
          <a:lstStyle/>
          <a:p>
            <a:endParaRPr lang="en-US"/>
          </a:p>
        </p:txBody>
      </p:sp>
      <p:sp>
        <p:nvSpPr>
          <p:cNvPr id="72710" name="Rectangle 6"/>
          <p:cNvSpPr>
            <a:spLocks noChangeArrowheads="1"/>
          </p:cNvSpPr>
          <p:nvPr/>
        </p:nvSpPr>
        <p:spPr bwMode="auto">
          <a:xfrm>
            <a:off x="1339850" y="3657600"/>
            <a:ext cx="395288" cy="284163"/>
          </a:xfrm>
          <a:prstGeom prst="rect">
            <a:avLst/>
          </a:prstGeom>
          <a:noFill/>
          <a:ln w="9525">
            <a:solidFill>
              <a:schemeClr val="tx2"/>
            </a:solidFill>
            <a:miter lim="800000"/>
            <a:headEnd/>
            <a:tailEnd/>
          </a:ln>
        </p:spPr>
        <p:txBody>
          <a:bodyPr wrap="none" lIns="0" tIns="0" rIns="0" bIns="0">
            <a:spAutoFit/>
          </a:bodyPr>
          <a:lstStyle/>
          <a:p>
            <a:r>
              <a:rPr lang="en-US">
                <a:solidFill>
                  <a:schemeClr val="tx2"/>
                </a:solidFill>
                <a:latin typeface="Times New Roman" charset="0"/>
              </a:rPr>
              <a:t>75%</a:t>
            </a:r>
          </a:p>
        </p:txBody>
      </p:sp>
      <p:sp>
        <p:nvSpPr>
          <p:cNvPr id="72711" name="Rectangle 7"/>
          <p:cNvSpPr>
            <a:spLocks noChangeArrowheads="1"/>
          </p:cNvSpPr>
          <p:nvPr/>
        </p:nvSpPr>
        <p:spPr bwMode="auto">
          <a:xfrm>
            <a:off x="1831975" y="3657600"/>
            <a:ext cx="414338" cy="304800"/>
          </a:xfrm>
          <a:prstGeom prst="rect">
            <a:avLst/>
          </a:prstGeom>
          <a:solidFill>
            <a:srgbClr val="00FF00"/>
          </a:solidFill>
          <a:ln w="0">
            <a:solidFill>
              <a:srgbClr val="00FF00"/>
            </a:solidFill>
            <a:miter lim="800000"/>
            <a:headEnd/>
            <a:tailEnd/>
          </a:ln>
        </p:spPr>
        <p:txBody>
          <a:bodyPr/>
          <a:lstStyle/>
          <a:p>
            <a:endParaRPr lang="en-US"/>
          </a:p>
        </p:txBody>
      </p:sp>
      <p:sp>
        <p:nvSpPr>
          <p:cNvPr id="72712" name="Rectangle 8"/>
          <p:cNvSpPr>
            <a:spLocks noChangeArrowheads="1"/>
          </p:cNvSpPr>
          <p:nvPr/>
        </p:nvSpPr>
        <p:spPr bwMode="auto">
          <a:xfrm>
            <a:off x="1335088" y="4191000"/>
            <a:ext cx="387350"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95%</a:t>
            </a:r>
          </a:p>
        </p:txBody>
      </p:sp>
      <p:sp>
        <p:nvSpPr>
          <p:cNvPr id="72713" name="Rectangle 9"/>
          <p:cNvSpPr>
            <a:spLocks noChangeArrowheads="1"/>
          </p:cNvSpPr>
          <p:nvPr/>
        </p:nvSpPr>
        <p:spPr bwMode="auto">
          <a:xfrm>
            <a:off x="1827213" y="4191000"/>
            <a:ext cx="422275" cy="304800"/>
          </a:xfrm>
          <a:prstGeom prst="rect">
            <a:avLst/>
          </a:prstGeom>
          <a:solidFill>
            <a:srgbClr val="0000FF"/>
          </a:solidFill>
          <a:ln w="0">
            <a:solidFill>
              <a:srgbClr val="0000FF"/>
            </a:solidFill>
            <a:miter lim="800000"/>
            <a:headEnd/>
            <a:tailEnd/>
          </a:ln>
        </p:spPr>
        <p:txBody>
          <a:bodyPr/>
          <a:lstStyle/>
          <a:p>
            <a:endParaRPr lang="en-US"/>
          </a:p>
        </p:txBody>
      </p:sp>
      <p:sp>
        <p:nvSpPr>
          <p:cNvPr id="72714" name="Rectangle 10"/>
          <p:cNvSpPr>
            <a:spLocks noChangeArrowheads="1"/>
          </p:cNvSpPr>
          <p:nvPr/>
        </p:nvSpPr>
        <p:spPr bwMode="auto">
          <a:xfrm>
            <a:off x="1265238" y="4724400"/>
            <a:ext cx="492125"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100%</a:t>
            </a:r>
            <a:endParaRPr lang="en-US">
              <a:solidFill>
                <a:schemeClr val="bg2"/>
              </a:solidFill>
              <a:latin typeface="Times New Roman" charset="0"/>
            </a:endParaRPr>
          </a:p>
        </p:txBody>
      </p:sp>
      <p:sp>
        <p:nvSpPr>
          <p:cNvPr id="72715" name="Rectangle 11"/>
          <p:cNvSpPr>
            <a:spLocks noChangeArrowheads="1"/>
          </p:cNvSpPr>
          <p:nvPr/>
        </p:nvSpPr>
        <p:spPr bwMode="auto">
          <a:xfrm>
            <a:off x="1827213" y="4724400"/>
            <a:ext cx="422275" cy="304800"/>
          </a:xfrm>
          <a:prstGeom prst="rect">
            <a:avLst/>
          </a:prstGeom>
          <a:solidFill>
            <a:srgbClr val="808080"/>
          </a:solidFill>
          <a:ln w="0">
            <a:solidFill>
              <a:srgbClr val="808080"/>
            </a:solidFill>
            <a:miter lim="800000"/>
            <a:headEnd/>
            <a:tailEnd/>
          </a:ln>
        </p:spPr>
        <p:txBody>
          <a:bodyPr/>
          <a:lstStyle/>
          <a:p>
            <a:endParaRPr lang="en-US"/>
          </a:p>
        </p:txBody>
      </p:sp>
      <p:sp>
        <p:nvSpPr>
          <p:cNvPr id="72716" name="Rectangle 12"/>
          <p:cNvSpPr>
            <a:spLocks noChangeArrowheads="1"/>
          </p:cNvSpPr>
          <p:nvPr/>
        </p:nvSpPr>
        <p:spPr bwMode="auto">
          <a:xfrm>
            <a:off x="1757363" y="2057400"/>
            <a:ext cx="1055687" cy="549275"/>
          </a:xfrm>
          <a:prstGeom prst="rect">
            <a:avLst/>
          </a:prstGeom>
          <a:noFill/>
          <a:ln w="9525">
            <a:noFill/>
            <a:miter lim="800000"/>
            <a:headEnd/>
            <a:tailEnd/>
          </a:ln>
        </p:spPr>
        <p:txBody>
          <a:bodyPr wrap="none" lIns="0" tIns="0" rIns="0" bIns="0">
            <a:spAutoFit/>
          </a:bodyPr>
          <a:lstStyle/>
          <a:p>
            <a:r>
              <a:rPr lang="en-US">
                <a:latin typeface="Times New Roman" charset="0"/>
              </a:rPr>
              <a:t>grain in tons</a:t>
            </a:r>
          </a:p>
          <a:p>
            <a:r>
              <a:rPr lang="en-US">
                <a:latin typeface="Times New Roman" charset="0"/>
              </a:rPr>
              <a:t>per year</a:t>
            </a:r>
            <a:endParaRPr lang="en-US" sz="3200">
              <a:solidFill>
                <a:schemeClr val="bg2"/>
              </a:solidFill>
              <a:latin typeface="Times New Roman" charset="0"/>
            </a:endParaRPr>
          </a:p>
        </p:txBody>
      </p:sp>
      <p:sp>
        <p:nvSpPr>
          <p:cNvPr id="72717" name="Rectangle 13"/>
          <p:cNvSpPr>
            <a:spLocks noChangeArrowheads="1"/>
          </p:cNvSpPr>
          <p:nvPr/>
        </p:nvSpPr>
        <p:spPr bwMode="auto">
          <a:xfrm>
            <a:off x="2768600" y="2708275"/>
            <a:ext cx="6094413" cy="3402013"/>
          </a:xfrm>
          <a:prstGeom prst="rect">
            <a:avLst/>
          </a:prstGeom>
          <a:solidFill>
            <a:srgbClr val="FFFFFF"/>
          </a:solidFill>
          <a:ln w="0">
            <a:solidFill>
              <a:srgbClr val="FFFFFF"/>
            </a:solidFill>
            <a:miter lim="800000"/>
            <a:headEnd/>
            <a:tailEnd/>
          </a:ln>
        </p:spPr>
        <p:txBody>
          <a:bodyPr/>
          <a:lstStyle/>
          <a:p>
            <a:endParaRPr lang="en-US"/>
          </a:p>
        </p:txBody>
      </p:sp>
      <p:sp>
        <p:nvSpPr>
          <p:cNvPr id="72718" name="Freeform 14"/>
          <p:cNvSpPr>
            <a:spLocks/>
          </p:cNvSpPr>
          <p:nvPr/>
        </p:nvSpPr>
        <p:spPr bwMode="auto">
          <a:xfrm>
            <a:off x="2768600" y="4233863"/>
            <a:ext cx="6094413" cy="1754187"/>
          </a:xfrm>
          <a:custGeom>
            <a:avLst/>
            <a:gdLst/>
            <a:ahLst/>
            <a:cxnLst>
              <a:cxn ang="0">
                <a:pos x="90" y="137"/>
              </a:cxn>
              <a:cxn ang="0">
                <a:pos x="233" y="305"/>
              </a:cxn>
              <a:cxn ang="0">
                <a:pos x="377" y="448"/>
              </a:cxn>
              <a:cxn ang="0">
                <a:pos x="514" y="567"/>
              </a:cxn>
              <a:cxn ang="0">
                <a:pos x="658" y="663"/>
              </a:cxn>
              <a:cxn ang="0">
                <a:pos x="801" y="740"/>
              </a:cxn>
              <a:cxn ang="0">
                <a:pos x="939" y="806"/>
              </a:cxn>
              <a:cxn ang="0">
                <a:pos x="1082" y="860"/>
              </a:cxn>
              <a:cxn ang="0">
                <a:pos x="1226" y="902"/>
              </a:cxn>
              <a:cxn ang="0">
                <a:pos x="1370" y="943"/>
              </a:cxn>
              <a:cxn ang="0">
                <a:pos x="1507" y="973"/>
              </a:cxn>
              <a:cxn ang="0">
                <a:pos x="1651" y="997"/>
              </a:cxn>
              <a:cxn ang="0">
                <a:pos x="1794" y="1015"/>
              </a:cxn>
              <a:cxn ang="0">
                <a:pos x="1932" y="1033"/>
              </a:cxn>
              <a:cxn ang="0">
                <a:pos x="2075" y="1045"/>
              </a:cxn>
              <a:cxn ang="0">
                <a:pos x="2219" y="1057"/>
              </a:cxn>
              <a:cxn ang="0">
                <a:pos x="2356" y="1069"/>
              </a:cxn>
              <a:cxn ang="0">
                <a:pos x="2500" y="1075"/>
              </a:cxn>
              <a:cxn ang="0">
                <a:pos x="2643" y="1081"/>
              </a:cxn>
              <a:cxn ang="0">
                <a:pos x="2781" y="1087"/>
              </a:cxn>
              <a:cxn ang="0">
                <a:pos x="2925" y="1093"/>
              </a:cxn>
              <a:cxn ang="0">
                <a:pos x="3068" y="1093"/>
              </a:cxn>
              <a:cxn ang="0">
                <a:pos x="3212" y="1099"/>
              </a:cxn>
              <a:cxn ang="0">
                <a:pos x="3349" y="1099"/>
              </a:cxn>
              <a:cxn ang="0">
                <a:pos x="3493" y="1099"/>
              </a:cxn>
              <a:cxn ang="0">
                <a:pos x="3636" y="1105"/>
              </a:cxn>
              <a:cxn ang="0">
                <a:pos x="3774" y="1105"/>
              </a:cxn>
              <a:cxn ang="0">
                <a:pos x="3917" y="1105"/>
              </a:cxn>
              <a:cxn ang="0">
                <a:pos x="4061" y="1105"/>
              </a:cxn>
              <a:cxn ang="0">
                <a:pos x="4157" y="418"/>
              </a:cxn>
              <a:cxn ang="0">
                <a:pos x="4013" y="418"/>
              </a:cxn>
              <a:cxn ang="0">
                <a:pos x="3869" y="418"/>
              </a:cxn>
              <a:cxn ang="0">
                <a:pos x="3726" y="418"/>
              </a:cxn>
              <a:cxn ang="0">
                <a:pos x="3588" y="424"/>
              </a:cxn>
              <a:cxn ang="0">
                <a:pos x="3445" y="424"/>
              </a:cxn>
              <a:cxn ang="0">
                <a:pos x="3301" y="424"/>
              </a:cxn>
              <a:cxn ang="0">
                <a:pos x="3164" y="424"/>
              </a:cxn>
              <a:cxn ang="0">
                <a:pos x="3020" y="424"/>
              </a:cxn>
              <a:cxn ang="0">
                <a:pos x="2877" y="424"/>
              </a:cxn>
              <a:cxn ang="0">
                <a:pos x="2739" y="424"/>
              </a:cxn>
              <a:cxn ang="0">
                <a:pos x="2596" y="424"/>
              </a:cxn>
              <a:cxn ang="0">
                <a:pos x="2452" y="418"/>
              </a:cxn>
              <a:cxn ang="0">
                <a:pos x="2309" y="418"/>
              </a:cxn>
              <a:cxn ang="0">
                <a:pos x="2171" y="412"/>
              </a:cxn>
              <a:cxn ang="0">
                <a:pos x="2027" y="412"/>
              </a:cxn>
              <a:cxn ang="0">
                <a:pos x="1884" y="406"/>
              </a:cxn>
              <a:cxn ang="0">
                <a:pos x="1746" y="400"/>
              </a:cxn>
              <a:cxn ang="0">
                <a:pos x="1603" y="388"/>
              </a:cxn>
              <a:cxn ang="0">
                <a:pos x="1459" y="376"/>
              </a:cxn>
              <a:cxn ang="0">
                <a:pos x="1322" y="364"/>
              </a:cxn>
              <a:cxn ang="0">
                <a:pos x="1178" y="352"/>
              </a:cxn>
              <a:cxn ang="0">
                <a:pos x="1035" y="334"/>
              </a:cxn>
              <a:cxn ang="0">
                <a:pos x="897" y="311"/>
              </a:cxn>
              <a:cxn ang="0">
                <a:pos x="754" y="281"/>
              </a:cxn>
              <a:cxn ang="0">
                <a:pos x="610" y="245"/>
              </a:cxn>
              <a:cxn ang="0">
                <a:pos x="466" y="203"/>
              </a:cxn>
              <a:cxn ang="0">
                <a:pos x="329" y="155"/>
              </a:cxn>
              <a:cxn ang="0">
                <a:pos x="185" y="96"/>
              </a:cxn>
              <a:cxn ang="0">
                <a:pos x="42" y="24"/>
              </a:cxn>
            </a:cxnLst>
            <a:rect l="0" t="0" r="r" b="b"/>
            <a:pathLst>
              <a:path w="4157" h="1105">
                <a:moveTo>
                  <a:pt x="0" y="0"/>
                </a:moveTo>
                <a:lnTo>
                  <a:pt x="42" y="72"/>
                </a:lnTo>
                <a:lnTo>
                  <a:pt x="90" y="137"/>
                </a:lnTo>
                <a:lnTo>
                  <a:pt x="138" y="197"/>
                </a:lnTo>
                <a:lnTo>
                  <a:pt x="185" y="251"/>
                </a:lnTo>
                <a:lnTo>
                  <a:pt x="233" y="305"/>
                </a:lnTo>
                <a:lnTo>
                  <a:pt x="281" y="358"/>
                </a:lnTo>
                <a:lnTo>
                  <a:pt x="329" y="406"/>
                </a:lnTo>
                <a:lnTo>
                  <a:pt x="377" y="448"/>
                </a:lnTo>
                <a:lnTo>
                  <a:pt x="425" y="490"/>
                </a:lnTo>
                <a:lnTo>
                  <a:pt x="466" y="531"/>
                </a:lnTo>
                <a:lnTo>
                  <a:pt x="514" y="567"/>
                </a:lnTo>
                <a:lnTo>
                  <a:pt x="562" y="597"/>
                </a:lnTo>
                <a:lnTo>
                  <a:pt x="610" y="633"/>
                </a:lnTo>
                <a:lnTo>
                  <a:pt x="658" y="663"/>
                </a:lnTo>
                <a:lnTo>
                  <a:pt x="706" y="687"/>
                </a:lnTo>
                <a:lnTo>
                  <a:pt x="754" y="717"/>
                </a:lnTo>
                <a:lnTo>
                  <a:pt x="801" y="740"/>
                </a:lnTo>
                <a:lnTo>
                  <a:pt x="849" y="764"/>
                </a:lnTo>
                <a:lnTo>
                  <a:pt x="897" y="788"/>
                </a:lnTo>
                <a:lnTo>
                  <a:pt x="939" y="806"/>
                </a:lnTo>
                <a:lnTo>
                  <a:pt x="987" y="824"/>
                </a:lnTo>
                <a:lnTo>
                  <a:pt x="1035" y="842"/>
                </a:lnTo>
                <a:lnTo>
                  <a:pt x="1082" y="860"/>
                </a:lnTo>
                <a:lnTo>
                  <a:pt x="1130" y="878"/>
                </a:lnTo>
                <a:lnTo>
                  <a:pt x="1178" y="890"/>
                </a:lnTo>
                <a:lnTo>
                  <a:pt x="1226" y="902"/>
                </a:lnTo>
                <a:lnTo>
                  <a:pt x="1274" y="920"/>
                </a:lnTo>
                <a:lnTo>
                  <a:pt x="1322" y="931"/>
                </a:lnTo>
                <a:lnTo>
                  <a:pt x="1370" y="943"/>
                </a:lnTo>
                <a:lnTo>
                  <a:pt x="1411" y="949"/>
                </a:lnTo>
                <a:lnTo>
                  <a:pt x="1459" y="961"/>
                </a:lnTo>
                <a:lnTo>
                  <a:pt x="1507" y="973"/>
                </a:lnTo>
                <a:lnTo>
                  <a:pt x="1555" y="979"/>
                </a:lnTo>
                <a:lnTo>
                  <a:pt x="1603" y="985"/>
                </a:lnTo>
                <a:lnTo>
                  <a:pt x="1651" y="997"/>
                </a:lnTo>
                <a:lnTo>
                  <a:pt x="1698" y="1003"/>
                </a:lnTo>
                <a:lnTo>
                  <a:pt x="1746" y="1009"/>
                </a:lnTo>
                <a:lnTo>
                  <a:pt x="1794" y="1015"/>
                </a:lnTo>
                <a:lnTo>
                  <a:pt x="1836" y="1021"/>
                </a:lnTo>
                <a:lnTo>
                  <a:pt x="1884" y="1027"/>
                </a:lnTo>
                <a:lnTo>
                  <a:pt x="1932" y="1033"/>
                </a:lnTo>
                <a:lnTo>
                  <a:pt x="1980" y="1039"/>
                </a:lnTo>
                <a:lnTo>
                  <a:pt x="2027" y="1039"/>
                </a:lnTo>
                <a:lnTo>
                  <a:pt x="2075" y="1045"/>
                </a:lnTo>
                <a:lnTo>
                  <a:pt x="2123" y="1051"/>
                </a:lnTo>
                <a:lnTo>
                  <a:pt x="2171" y="1051"/>
                </a:lnTo>
                <a:lnTo>
                  <a:pt x="2219" y="1057"/>
                </a:lnTo>
                <a:lnTo>
                  <a:pt x="2267" y="1063"/>
                </a:lnTo>
                <a:lnTo>
                  <a:pt x="2309" y="1063"/>
                </a:lnTo>
                <a:lnTo>
                  <a:pt x="2356" y="1069"/>
                </a:lnTo>
                <a:lnTo>
                  <a:pt x="2404" y="1069"/>
                </a:lnTo>
                <a:lnTo>
                  <a:pt x="2452" y="1075"/>
                </a:lnTo>
                <a:lnTo>
                  <a:pt x="2500" y="1075"/>
                </a:lnTo>
                <a:lnTo>
                  <a:pt x="2548" y="1075"/>
                </a:lnTo>
                <a:lnTo>
                  <a:pt x="2596" y="1081"/>
                </a:lnTo>
                <a:lnTo>
                  <a:pt x="2643" y="1081"/>
                </a:lnTo>
                <a:lnTo>
                  <a:pt x="2691" y="1081"/>
                </a:lnTo>
                <a:lnTo>
                  <a:pt x="2739" y="1087"/>
                </a:lnTo>
                <a:lnTo>
                  <a:pt x="2781" y="1087"/>
                </a:lnTo>
                <a:lnTo>
                  <a:pt x="2829" y="1087"/>
                </a:lnTo>
                <a:lnTo>
                  <a:pt x="2877" y="1087"/>
                </a:lnTo>
                <a:lnTo>
                  <a:pt x="2925" y="1093"/>
                </a:lnTo>
                <a:lnTo>
                  <a:pt x="2972" y="1093"/>
                </a:lnTo>
                <a:lnTo>
                  <a:pt x="3020" y="1093"/>
                </a:lnTo>
                <a:lnTo>
                  <a:pt x="3068" y="1093"/>
                </a:lnTo>
                <a:lnTo>
                  <a:pt x="3116" y="1093"/>
                </a:lnTo>
                <a:lnTo>
                  <a:pt x="3164" y="1093"/>
                </a:lnTo>
                <a:lnTo>
                  <a:pt x="3212" y="1099"/>
                </a:lnTo>
                <a:lnTo>
                  <a:pt x="3253" y="1099"/>
                </a:lnTo>
                <a:lnTo>
                  <a:pt x="3301" y="1099"/>
                </a:lnTo>
                <a:lnTo>
                  <a:pt x="3349" y="1099"/>
                </a:lnTo>
                <a:lnTo>
                  <a:pt x="3397" y="1099"/>
                </a:lnTo>
                <a:lnTo>
                  <a:pt x="3445" y="1099"/>
                </a:lnTo>
                <a:lnTo>
                  <a:pt x="3493" y="1099"/>
                </a:lnTo>
                <a:lnTo>
                  <a:pt x="3541" y="1099"/>
                </a:lnTo>
                <a:lnTo>
                  <a:pt x="3588" y="1099"/>
                </a:lnTo>
                <a:lnTo>
                  <a:pt x="3636" y="1105"/>
                </a:lnTo>
                <a:lnTo>
                  <a:pt x="3678" y="1105"/>
                </a:lnTo>
                <a:lnTo>
                  <a:pt x="3726" y="1105"/>
                </a:lnTo>
                <a:lnTo>
                  <a:pt x="3774" y="1105"/>
                </a:lnTo>
                <a:lnTo>
                  <a:pt x="3822" y="1105"/>
                </a:lnTo>
                <a:lnTo>
                  <a:pt x="3869" y="1105"/>
                </a:lnTo>
                <a:lnTo>
                  <a:pt x="3917" y="1105"/>
                </a:lnTo>
                <a:lnTo>
                  <a:pt x="3965" y="1105"/>
                </a:lnTo>
                <a:lnTo>
                  <a:pt x="4013" y="1105"/>
                </a:lnTo>
                <a:lnTo>
                  <a:pt x="4061" y="1105"/>
                </a:lnTo>
                <a:lnTo>
                  <a:pt x="4109" y="1105"/>
                </a:lnTo>
                <a:lnTo>
                  <a:pt x="4157" y="1105"/>
                </a:lnTo>
                <a:lnTo>
                  <a:pt x="4157" y="418"/>
                </a:lnTo>
                <a:lnTo>
                  <a:pt x="4109" y="418"/>
                </a:lnTo>
                <a:lnTo>
                  <a:pt x="4061" y="418"/>
                </a:lnTo>
                <a:lnTo>
                  <a:pt x="4013" y="418"/>
                </a:lnTo>
                <a:lnTo>
                  <a:pt x="3965" y="418"/>
                </a:lnTo>
                <a:lnTo>
                  <a:pt x="3917" y="418"/>
                </a:lnTo>
                <a:lnTo>
                  <a:pt x="3869" y="418"/>
                </a:lnTo>
                <a:lnTo>
                  <a:pt x="3822" y="418"/>
                </a:lnTo>
                <a:lnTo>
                  <a:pt x="3774" y="418"/>
                </a:lnTo>
                <a:lnTo>
                  <a:pt x="3726" y="418"/>
                </a:lnTo>
                <a:lnTo>
                  <a:pt x="3678" y="424"/>
                </a:lnTo>
                <a:lnTo>
                  <a:pt x="3636" y="424"/>
                </a:lnTo>
                <a:lnTo>
                  <a:pt x="3588" y="424"/>
                </a:lnTo>
                <a:lnTo>
                  <a:pt x="3541" y="424"/>
                </a:lnTo>
                <a:lnTo>
                  <a:pt x="3493" y="424"/>
                </a:lnTo>
                <a:lnTo>
                  <a:pt x="3445" y="424"/>
                </a:lnTo>
                <a:lnTo>
                  <a:pt x="3397" y="424"/>
                </a:lnTo>
                <a:lnTo>
                  <a:pt x="3349" y="424"/>
                </a:lnTo>
                <a:lnTo>
                  <a:pt x="3301" y="424"/>
                </a:lnTo>
                <a:lnTo>
                  <a:pt x="3253" y="424"/>
                </a:lnTo>
                <a:lnTo>
                  <a:pt x="3212" y="424"/>
                </a:lnTo>
                <a:lnTo>
                  <a:pt x="3164" y="424"/>
                </a:lnTo>
                <a:lnTo>
                  <a:pt x="3116" y="424"/>
                </a:lnTo>
                <a:lnTo>
                  <a:pt x="3068" y="424"/>
                </a:lnTo>
                <a:lnTo>
                  <a:pt x="3020" y="424"/>
                </a:lnTo>
                <a:lnTo>
                  <a:pt x="2972" y="424"/>
                </a:lnTo>
                <a:lnTo>
                  <a:pt x="2925" y="424"/>
                </a:lnTo>
                <a:lnTo>
                  <a:pt x="2877" y="424"/>
                </a:lnTo>
                <a:lnTo>
                  <a:pt x="2829" y="424"/>
                </a:lnTo>
                <a:lnTo>
                  <a:pt x="2781" y="424"/>
                </a:lnTo>
                <a:lnTo>
                  <a:pt x="2739" y="424"/>
                </a:lnTo>
                <a:lnTo>
                  <a:pt x="2691" y="424"/>
                </a:lnTo>
                <a:lnTo>
                  <a:pt x="2643" y="424"/>
                </a:lnTo>
                <a:lnTo>
                  <a:pt x="2596" y="424"/>
                </a:lnTo>
                <a:lnTo>
                  <a:pt x="2548" y="418"/>
                </a:lnTo>
                <a:lnTo>
                  <a:pt x="2500" y="418"/>
                </a:lnTo>
                <a:lnTo>
                  <a:pt x="2452" y="418"/>
                </a:lnTo>
                <a:lnTo>
                  <a:pt x="2404" y="418"/>
                </a:lnTo>
                <a:lnTo>
                  <a:pt x="2356" y="418"/>
                </a:lnTo>
                <a:lnTo>
                  <a:pt x="2309" y="418"/>
                </a:lnTo>
                <a:lnTo>
                  <a:pt x="2267" y="418"/>
                </a:lnTo>
                <a:lnTo>
                  <a:pt x="2219" y="412"/>
                </a:lnTo>
                <a:lnTo>
                  <a:pt x="2171" y="412"/>
                </a:lnTo>
                <a:lnTo>
                  <a:pt x="2123" y="412"/>
                </a:lnTo>
                <a:lnTo>
                  <a:pt x="2075" y="412"/>
                </a:lnTo>
                <a:lnTo>
                  <a:pt x="2027" y="412"/>
                </a:lnTo>
                <a:lnTo>
                  <a:pt x="1980" y="406"/>
                </a:lnTo>
                <a:lnTo>
                  <a:pt x="1932" y="406"/>
                </a:lnTo>
                <a:lnTo>
                  <a:pt x="1884" y="406"/>
                </a:lnTo>
                <a:lnTo>
                  <a:pt x="1836" y="400"/>
                </a:lnTo>
                <a:lnTo>
                  <a:pt x="1794" y="400"/>
                </a:lnTo>
                <a:lnTo>
                  <a:pt x="1746" y="400"/>
                </a:lnTo>
                <a:lnTo>
                  <a:pt x="1698" y="394"/>
                </a:lnTo>
                <a:lnTo>
                  <a:pt x="1651" y="394"/>
                </a:lnTo>
                <a:lnTo>
                  <a:pt x="1603" y="388"/>
                </a:lnTo>
                <a:lnTo>
                  <a:pt x="1555" y="388"/>
                </a:lnTo>
                <a:lnTo>
                  <a:pt x="1507" y="382"/>
                </a:lnTo>
                <a:lnTo>
                  <a:pt x="1459" y="376"/>
                </a:lnTo>
                <a:lnTo>
                  <a:pt x="1411" y="376"/>
                </a:lnTo>
                <a:lnTo>
                  <a:pt x="1370" y="370"/>
                </a:lnTo>
                <a:lnTo>
                  <a:pt x="1322" y="364"/>
                </a:lnTo>
                <a:lnTo>
                  <a:pt x="1274" y="358"/>
                </a:lnTo>
                <a:lnTo>
                  <a:pt x="1226" y="358"/>
                </a:lnTo>
                <a:lnTo>
                  <a:pt x="1178" y="352"/>
                </a:lnTo>
                <a:lnTo>
                  <a:pt x="1130" y="346"/>
                </a:lnTo>
                <a:lnTo>
                  <a:pt x="1082" y="340"/>
                </a:lnTo>
                <a:lnTo>
                  <a:pt x="1035" y="334"/>
                </a:lnTo>
                <a:lnTo>
                  <a:pt x="987" y="323"/>
                </a:lnTo>
                <a:lnTo>
                  <a:pt x="939" y="317"/>
                </a:lnTo>
                <a:lnTo>
                  <a:pt x="897" y="311"/>
                </a:lnTo>
                <a:lnTo>
                  <a:pt x="849" y="299"/>
                </a:lnTo>
                <a:lnTo>
                  <a:pt x="801" y="293"/>
                </a:lnTo>
                <a:lnTo>
                  <a:pt x="754" y="281"/>
                </a:lnTo>
                <a:lnTo>
                  <a:pt x="706" y="269"/>
                </a:lnTo>
                <a:lnTo>
                  <a:pt x="658" y="257"/>
                </a:lnTo>
                <a:lnTo>
                  <a:pt x="610" y="245"/>
                </a:lnTo>
                <a:lnTo>
                  <a:pt x="562" y="233"/>
                </a:lnTo>
                <a:lnTo>
                  <a:pt x="514" y="221"/>
                </a:lnTo>
                <a:lnTo>
                  <a:pt x="466" y="203"/>
                </a:lnTo>
                <a:lnTo>
                  <a:pt x="425" y="191"/>
                </a:lnTo>
                <a:lnTo>
                  <a:pt x="377" y="173"/>
                </a:lnTo>
                <a:lnTo>
                  <a:pt x="329" y="155"/>
                </a:lnTo>
                <a:lnTo>
                  <a:pt x="281" y="137"/>
                </a:lnTo>
                <a:lnTo>
                  <a:pt x="233" y="120"/>
                </a:lnTo>
                <a:lnTo>
                  <a:pt x="185" y="96"/>
                </a:lnTo>
                <a:lnTo>
                  <a:pt x="138" y="78"/>
                </a:lnTo>
                <a:lnTo>
                  <a:pt x="90" y="54"/>
                </a:lnTo>
                <a:lnTo>
                  <a:pt x="42" y="24"/>
                </a:lnTo>
                <a:lnTo>
                  <a:pt x="0" y="0"/>
                </a:lnTo>
                <a:close/>
              </a:path>
            </a:pathLst>
          </a:custGeom>
          <a:solidFill>
            <a:srgbClr val="808080"/>
          </a:solidFill>
          <a:ln w="0">
            <a:solidFill>
              <a:srgbClr val="808080"/>
            </a:solidFill>
            <a:prstDash val="solid"/>
            <a:round/>
            <a:headEnd/>
            <a:tailEnd/>
          </a:ln>
        </p:spPr>
        <p:txBody>
          <a:bodyPr/>
          <a:lstStyle/>
          <a:p>
            <a:endParaRPr lang="en-US"/>
          </a:p>
        </p:txBody>
      </p:sp>
      <p:sp>
        <p:nvSpPr>
          <p:cNvPr id="72719" name="Freeform 15"/>
          <p:cNvSpPr>
            <a:spLocks/>
          </p:cNvSpPr>
          <p:nvPr/>
        </p:nvSpPr>
        <p:spPr bwMode="auto">
          <a:xfrm>
            <a:off x="2768600" y="4233863"/>
            <a:ext cx="6094413" cy="1592262"/>
          </a:xfrm>
          <a:custGeom>
            <a:avLst/>
            <a:gdLst/>
            <a:ahLst/>
            <a:cxnLst>
              <a:cxn ang="0">
                <a:pos x="90" y="125"/>
              </a:cxn>
              <a:cxn ang="0">
                <a:pos x="233" y="281"/>
              </a:cxn>
              <a:cxn ang="0">
                <a:pos x="377" y="412"/>
              </a:cxn>
              <a:cxn ang="0">
                <a:pos x="514" y="514"/>
              </a:cxn>
              <a:cxn ang="0">
                <a:pos x="658" y="603"/>
              </a:cxn>
              <a:cxn ang="0">
                <a:pos x="801" y="675"/>
              </a:cxn>
              <a:cxn ang="0">
                <a:pos x="939" y="734"/>
              </a:cxn>
              <a:cxn ang="0">
                <a:pos x="1082" y="788"/>
              </a:cxn>
              <a:cxn ang="0">
                <a:pos x="1226" y="824"/>
              </a:cxn>
              <a:cxn ang="0">
                <a:pos x="1370" y="860"/>
              </a:cxn>
              <a:cxn ang="0">
                <a:pos x="1507" y="890"/>
              </a:cxn>
              <a:cxn ang="0">
                <a:pos x="1651" y="908"/>
              </a:cxn>
              <a:cxn ang="0">
                <a:pos x="1794" y="926"/>
              </a:cxn>
              <a:cxn ang="0">
                <a:pos x="1932" y="943"/>
              </a:cxn>
              <a:cxn ang="0">
                <a:pos x="2075" y="955"/>
              </a:cxn>
              <a:cxn ang="0">
                <a:pos x="2219" y="967"/>
              </a:cxn>
              <a:cxn ang="0">
                <a:pos x="2356" y="973"/>
              </a:cxn>
              <a:cxn ang="0">
                <a:pos x="2500" y="979"/>
              </a:cxn>
              <a:cxn ang="0">
                <a:pos x="2643" y="985"/>
              </a:cxn>
              <a:cxn ang="0">
                <a:pos x="2781" y="991"/>
              </a:cxn>
              <a:cxn ang="0">
                <a:pos x="2925" y="997"/>
              </a:cxn>
              <a:cxn ang="0">
                <a:pos x="3068" y="997"/>
              </a:cxn>
              <a:cxn ang="0">
                <a:pos x="3212" y="997"/>
              </a:cxn>
              <a:cxn ang="0">
                <a:pos x="3349" y="1003"/>
              </a:cxn>
              <a:cxn ang="0">
                <a:pos x="3493" y="1003"/>
              </a:cxn>
              <a:cxn ang="0">
                <a:pos x="3636" y="1003"/>
              </a:cxn>
              <a:cxn ang="0">
                <a:pos x="3774" y="1003"/>
              </a:cxn>
              <a:cxn ang="0">
                <a:pos x="3917" y="1003"/>
              </a:cxn>
              <a:cxn ang="0">
                <a:pos x="4061" y="1003"/>
              </a:cxn>
              <a:cxn ang="0">
                <a:pos x="4157" y="531"/>
              </a:cxn>
              <a:cxn ang="0">
                <a:pos x="4013" y="531"/>
              </a:cxn>
              <a:cxn ang="0">
                <a:pos x="3869" y="537"/>
              </a:cxn>
              <a:cxn ang="0">
                <a:pos x="3726" y="537"/>
              </a:cxn>
              <a:cxn ang="0">
                <a:pos x="3588" y="537"/>
              </a:cxn>
              <a:cxn ang="0">
                <a:pos x="3445" y="537"/>
              </a:cxn>
              <a:cxn ang="0">
                <a:pos x="3301" y="537"/>
              </a:cxn>
              <a:cxn ang="0">
                <a:pos x="3164" y="537"/>
              </a:cxn>
              <a:cxn ang="0">
                <a:pos x="3020" y="537"/>
              </a:cxn>
              <a:cxn ang="0">
                <a:pos x="2877" y="537"/>
              </a:cxn>
              <a:cxn ang="0">
                <a:pos x="2739" y="537"/>
              </a:cxn>
              <a:cxn ang="0">
                <a:pos x="2596" y="531"/>
              </a:cxn>
              <a:cxn ang="0">
                <a:pos x="2452" y="531"/>
              </a:cxn>
              <a:cxn ang="0">
                <a:pos x="2309" y="525"/>
              </a:cxn>
              <a:cxn ang="0">
                <a:pos x="2171" y="525"/>
              </a:cxn>
              <a:cxn ang="0">
                <a:pos x="2027" y="520"/>
              </a:cxn>
              <a:cxn ang="0">
                <a:pos x="1884" y="508"/>
              </a:cxn>
              <a:cxn ang="0">
                <a:pos x="1746" y="502"/>
              </a:cxn>
              <a:cxn ang="0">
                <a:pos x="1603" y="490"/>
              </a:cxn>
              <a:cxn ang="0">
                <a:pos x="1459" y="478"/>
              </a:cxn>
              <a:cxn ang="0">
                <a:pos x="1322" y="460"/>
              </a:cxn>
              <a:cxn ang="0">
                <a:pos x="1178" y="442"/>
              </a:cxn>
              <a:cxn ang="0">
                <a:pos x="1035" y="418"/>
              </a:cxn>
              <a:cxn ang="0">
                <a:pos x="897" y="388"/>
              </a:cxn>
              <a:cxn ang="0">
                <a:pos x="754" y="352"/>
              </a:cxn>
              <a:cxn ang="0">
                <a:pos x="610" y="311"/>
              </a:cxn>
              <a:cxn ang="0">
                <a:pos x="466" y="263"/>
              </a:cxn>
              <a:cxn ang="0">
                <a:pos x="329" y="197"/>
              </a:cxn>
              <a:cxn ang="0">
                <a:pos x="185" y="125"/>
              </a:cxn>
              <a:cxn ang="0">
                <a:pos x="42" y="36"/>
              </a:cxn>
            </a:cxnLst>
            <a:rect l="0" t="0" r="r" b="b"/>
            <a:pathLst>
              <a:path w="4157" h="1003">
                <a:moveTo>
                  <a:pt x="0" y="0"/>
                </a:moveTo>
                <a:lnTo>
                  <a:pt x="42" y="66"/>
                </a:lnTo>
                <a:lnTo>
                  <a:pt x="90" y="125"/>
                </a:lnTo>
                <a:lnTo>
                  <a:pt x="138" y="179"/>
                </a:lnTo>
                <a:lnTo>
                  <a:pt x="185" y="233"/>
                </a:lnTo>
                <a:lnTo>
                  <a:pt x="233" y="281"/>
                </a:lnTo>
                <a:lnTo>
                  <a:pt x="281" y="328"/>
                </a:lnTo>
                <a:lnTo>
                  <a:pt x="329" y="370"/>
                </a:lnTo>
                <a:lnTo>
                  <a:pt x="377" y="412"/>
                </a:lnTo>
                <a:lnTo>
                  <a:pt x="425" y="448"/>
                </a:lnTo>
                <a:lnTo>
                  <a:pt x="466" y="484"/>
                </a:lnTo>
                <a:lnTo>
                  <a:pt x="514" y="514"/>
                </a:lnTo>
                <a:lnTo>
                  <a:pt x="562" y="549"/>
                </a:lnTo>
                <a:lnTo>
                  <a:pt x="610" y="579"/>
                </a:lnTo>
                <a:lnTo>
                  <a:pt x="658" y="603"/>
                </a:lnTo>
                <a:lnTo>
                  <a:pt x="706" y="633"/>
                </a:lnTo>
                <a:lnTo>
                  <a:pt x="754" y="657"/>
                </a:lnTo>
                <a:lnTo>
                  <a:pt x="801" y="675"/>
                </a:lnTo>
                <a:lnTo>
                  <a:pt x="849" y="699"/>
                </a:lnTo>
                <a:lnTo>
                  <a:pt x="897" y="717"/>
                </a:lnTo>
                <a:lnTo>
                  <a:pt x="939" y="734"/>
                </a:lnTo>
                <a:lnTo>
                  <a:pt x="987" y="752"/>
                </a:lnTo>
                <a:lnTo>
                  <a:pt x="1035" y="770"/>
                </a:lnTo>
                <a:lnTo>
                  <a:pt x="1082" y="788"/>
                </a:lnTo>
                <a:lnTo>
                  <a:pt x="1130" y="800"/>
                </a:lnTo>
                <a:lnTo>
                  <a:pt x="1178" y="812"/>
                </a:lnTo>
                <a:lnTo>
                  <a:pt x="1226" y="824"/>
                </a:lnTo>
                <a:lnTo>
                  <a:pt x="1274" y="836"/>
                </a:lnTo>
                <a:lnTo>
                  <a:pt x="1322" y="848"/>
                </a:lnTo>
                <a:lnTo>
                  <a:pt x="1370" y="860"/>
                </a:lnTo>
                <a:lnTo>
                  <a:pt x="1411" y="872"/>
                </a:lnTo>
                <a:lnTo>
                  <a:pt x="1459" y="878"/>
                </a:lnTo>
                <a:lnTo>
                  <a:pt x="1507" y="890"/>
                </a:lnTo>
                <a:lnTo>
                  <a:pt x="1555" y="896"/>
                </a:lnTo>
                <a:lnTo>
                  <a:pt x="1603" y="902"/>
                </a:lnTo>
                <a:lnTo>
                  <a:pt x="1651" y="908"/>
                </a:lnTo>
                <a:lnTo>
                  <a:pt x="1698" y="914"/>
                </a:lnTo>
                <a:lnTo>
                  <a:pt x="1746" y="920"/>
                </a:lnTo>
                <a:lnTo>
                  <a:pt x="1794" y="926"/>
                </a:lnTo>
                <a:lnTo>
                  <a:pt x="1836" y="931"/>
                </a:lnTo>
                <a:lnTo>
                  <a:pt x="1884" y="937"/>
                </a:lnTo>
                <a:lnTo>
                  <a:pt x="1932" y="943"/>
                </a:lnTo>
                <a:lnTo>
                  <a:pt x="1980" y="949"/>
                </a:lnTo>
                <a:lnTo>
                  <a:pt x="2027" y="949"/>
                </a:lnTo>
                <a:lnTo>
                  <a:pt x="2075" y="955"/>
                </a:lnTo>
                <a:lnTo>
                  <a:pt x="2123" y="961"/>
                </a:lnTo>
                <a:lnTo>
                  <a:pt x="2171" y="961"/>
                </a:lnTo>
                <a:lnTo>
                  <a:pt x="2219" y="967"/>
                </a:lnTo>
                <a:lnTo>
                  <a:pt x="2267" y="967"/>
                </a:lnTo>
                <a:lnTo>
                  <a:pt x="2309" y="973"/>
                </a:lnTo>
                <a:lnTo>
                  <a:pt x="2356" y="973"/>
                </a:lnTo>
                <a:lnTo>
                  <a:pt x="2404" y="979"/>
                </a:lnTo>
                <a:lnTo>
                  <a:pt x="2452" y="979"/>
                </a:lnTo>
                <a:lnTo>
                  <a:pt x="2500" y="979"/>
                </a:lnTo>
                <a:lnTo>
                  <a:pt x="2548" y="985"/>
                </a:lnTo>
                <a:lnTo>
                  <a:pt x="2596" y="985"/>
                </a:lnTo>
                <a:lnTo>
                  <a:pt x="2643" y="985"/>
                </a:lnTo>
                <a:lnTo>
                  <a:pt x="2691" y="991"/>
                </a:lnTo>
                <a:lnTo>
                  <a:pt x="2739" y="991"/>
                </a:lnTo>
                <a:lnTo>
                  <a:pt x="2781" y="991"/>
                </a:lnTo>
                <a:lnTo>
                  <a:pt x="2829" y="991"/>
                </a:lnTo>
                <a:lnTo>
                  <a:pt x="2877" y="991"/>
                </a:lnTo>
                <a:lnTo>
                  <a:pt x="2925" y="997"/>
                </a:lnTo>
                <a:lnTo>
                  <a:pt x="2972" y="997"/>
                </a:lnTo>
                <a:lnTo>
                  <a:pt x="3020" y="997"/>
                </a:lnTo>
                <a:lnTo>
                  <a:pt x="3068" y="997"/>
                </a:lnTo>
                <a:lnTo>
                  <a:pt x="3116" y="997"/>
                </a:lnTo>
                <a:lnTo>
                  <a:pt x="3164" y="997"/>
                </a:lnTo>
                <a:lnTo>
                  <a:pt x="3212" y="997"/>
                </a:lnTo>
                <a:lnTo>
                  <a:pt x="3253" y="1003"/>
                </a:lnTo>
                <a:lnTo>
                  <a:pt x="3301" y="1003"/>
                </a:lnTo>
                <a:lnTo>
                  <a:pt x="3349" y="1003"/>
                </a:lnTo>
                <a:lnTo>
                  <a:pt x="3397" y="1003"/>
                </a:lnTo>
                <a:lnTo>
                  <a:pt x="3445" y="1003"/>
                </a:lnTo>
                <a:lnTo>
                  <a:pt x="3493" y="1003"/>
                </a:lnTo>
                <a:lnTo>
                  <a:pt x="3541" y="1003"/>
                </a:lnTo>
                <a:lnTo>
                  <a:pt x="3588" y="1003"/>
                </a:lnTo>
                <a:lnTo>
                  <a:pt x="3636" y="1003"/>
                </a:lnTo>
                <a:lnTo>
                  <a:pt x="3678" y="1003"/>
                </a:lnTo>
                <a:lnTo>
                  <a:pt x="3726" y="1003"/>
                </a:lnTo>
                <a:lnTo>
                  <a:pt x="3774" y="1003"/>
                </a:lnTo>
                <a:lnTo>
                  <a:pt x="3822" y="1003"/>
                </a:lnTo>
                <a:lnTo>
                  <a:pt x="3869" y="1003"/>
                </a:lnTo>
                <a:lnTo>
                  <a:pt x="3917" y="1003"/>
                </a:lnTo>
                <a:lnTo>
                  <a:pt x="3965" y="1003"/>
                </a:lnTo>
                <a:lnTo>
                  <a:pt x="4013" y="1003"/>
                </a:lnTo>
                <a:lnTo>
                  <a:pt x="4061" y="1003"/>
                </a:lnTo>
                <a:lnTo>
                  <a:pt x="4109" y="1003"/>
                </a:lnTo>
                <a:lnTo>
                  <a:pt x="4157" y="1003"/>
                </a:lnTo>
                <a:lnTo>
                  <a:pt x="4157" y="531"/>
                </a:lnTo>
                <a:lnTo>
                  <a:pt x="4109" y="531"/>
                </a:lnTo>
                <a:lnTo>
                  <a:pt x="4061" y="531"/>
                </a:lnTo>
                <a:lnTo>
                  <a:pt x="4013" y="531"/>
                </a:lnTo>
                <a:lnTo>
                  <a:pt x="3965" y="531"/>
                </a:lnTo>
                <a:lnTo>
                  <a:pt x="3917" y="537"/>
                </a:lnTo>
                <a:lnTo>
                  <a:pt x="3869" y="537"/>
                </a:lnTo>
                <a:lnTo>
                  <a:pt x="3822" y="537"/>
                </a:lnTo>
                <a:lnTo>
                  <a:pt x="3774" y="537"/>
                </a:lnTo>
                <a:lnTo>
                  <a:pt x="3726" y="537"/>
                </a:lnTo>
                <a:lnTo>
                  <a:pt x="3678" y="537"/>
                </a:lnTo>
                <a:lnTo>
                  <a:pt x="3636" y="537"/>
                </a:lnTo>
                <a:lnTo>
                  <a:pt x="3588" y="537"/>
                </a:lnTo>
                <a:lnTo>
                  <a:pt x="3541" y="537"/>
                </a:lnTo>
                <a:lnTo>
                  <a:pt x="3493" y="537"/>
                </a:lnTo>
                <a:lnTo>
                  <a:pt x="3445" y="537"/>
                </a:lnTo>
                <a:lnTo>
                  <a:pt x="3397" y="537"/>
                </a:lnTo>
                <a:lnTo>
                  <a:pt x="3349" y="537"/>
                </a:lnTo>
                <a:lnTo>
                  <a:pt x="3301" y="537"/>
                </a:lnTo>
                <a:lnTo>
                  <a:pt x="3253" y="537"/>
                </a:lnTo>
                <a:lnTo>
                  <a:pt x="3212" y="537"/>
                </a:lnTo>
                <a:lnTo>
                  <a:pt x="3164" y="537"/>
                </a:lnTo>
                <a:lnTo>
                  <a:pt x="3116" y="537"/>
                </a:lnTo>
                <a:lnTo>
                  <a:pt x="3068" y="537"/>
                </a:lnTo>
                <a:lnTo>
                  <a:pt x="3020" y="537"/>
                </a:lnTo>
                <a:lnTo>
                  <a:pt x="2972" y="537"/>
                </a:lnTo>
                <a:lnTo>
                  <a:pt x="2925" y="537"/>
                </a:lnTo>
                <a:lnTo>
                  <a:pt x="2877" y="537"/>
                </a:lnTo>
                <a:lnTo>
                  <a:pt x="2829" y="537"/>
                </a:lnTo>
                <a:lnTo>
                  <a:pt x="2781" y="537"/>
                </a:lnTo>
                <a:lnTo>
                  <a:pt x="2739" y="537"/>
                </a:lnTo>
                <a:lnTo>
                  <a:pt x="2691" y="531"/>
                </a:lnTo>
                <a:lnTo>
                  <a:pt x="2643" y="531"/>
                </a:lnTo>
                <a:lnTo>
                  <a:pt x="2596" y="531"/>
                </a:lnTo>
                <a:lnTo>
                  <a:pt x="2548" y="531"/>
                </a:lnTo>
                <a:lnTo>
                  <a:pt x="2500" y="531"/>
                </a:lnTo>
                <a:lnTo>
                  <a:pt x="2452" y="531"/>
                </a:lnTo>
                <a:lnTo>
                  <a:pt x="2404" y="531"/>
                </a:lnTo>
                <a:lnTo>
                  <a:pt x="2356" y="525"/>
                </a:lnTo>
                <a:lnTo>
                  <a:pt x="2309" y="525"/>
                </a:lnTo>
                <a:lnTo>
                  <a:pt x="2267" y="525"/>
                </a:lnTo>
                <a:lnTo>
                  <a:pt x="2219" y="525"/>
                </a:lnTo>
                <a:lnTo>
                  <a:pt x="2171" y="525"/>
                </a:lnTo>
                <a:lnTo>
                  <a:pt x="2123" y="520"/>
                </a:lnTo>
                <a:lnTo>
                  <a:pt x="2075" y="520"/>
                </a:lnTo>
                <a:lnTo>
                  <a:pt x="2027" y="520"/>
                </a:lnTo>
                <a:lnTo>
                  <a:pt x="1980" y="514"/>
                </a:lnTo>
                <a:lnTo>
                  <a:pt x="1932" y="514"/>
                </a:lnTo>
                <a:lnTo>
                  <a:pt x="1884" y="508"/>
                </a:lnTo>
                <a:lnTo>
                  <a:pt x="1836" y="508"/>
                </a:lnTo>
                <a:lnTo>
                  <a:pt x="1794" y="508"/>
                </a:lnTo>
                <a:lnTo>
                  <a:pt x="1746" y="502"/>
                </a:lnTo>
                <a:lnTo>
                  <a:pt x="1698" y="496"/>
                </a:lnTo>
                <a:lnTo>
                  <a:pt x="1651" y="496"/>
                </a:lnTo>
                <a:lnTo>
                  <a:pt x="1603" y="490"/>
                </a:lnTo>
                <a:lnTo>
                  <a:pt x="1555" y="490"/>
                </a:lnTo>
                <a:lnTo>
                  <a:pt x="1507" y="484"/>
                </a:lnTo>
                <a:lnTo>
                  <a:pt x="1459" y="478"/>
                </a:lnTo>
                <a:lnTo>
                  <a:pt x="1411" y="472"/>
                </a:lnTo>
                <a:lnTo>
                  <a:pt x="1370" y="466"/>
                </a:lnTo>
                <a:lnTo>
                  <a:pt x="1322" y="460"/>
                </a:lnTo>
                <a:lnTo>
                  <a:pt x="1274" y="454"/>
                </a:lnTo>
                <a:lnTo>
                  <a:pt x="1226" y="448"/>
                </a:lnTo>
                <a:lnTo>
                  <a:pt x="1178" y="442"/>
                </a:lnTo>
                <a:lnTo>
                  <a:pt x="1130" y="436"/>
                </a:lnTo>
                <a:lnTo>
                  <a:pt x="1082" y="430"/>
                </a:lnTo>
                <a:lnTo>
                  <a:pt x="1035" y="418"/>
                </a:lnTo>
                <a:lnTo>
                  <a:pt x="987" y="412"/>
                </a:lnTo>
                <a:lnTo>
                  <a:pt x="939" y="400"/>
                </a:lnTo>
                <a:lnTo>
                  <a:pt x="897" y="388"/>
                </a:lnTo>
                <a:lnTo>
                  <a:pt x="849" y="376"/>
                </a:lnTo>
                <a:lnTo>
                  <a:pt x="801" y="370"/>
                </a:lnTo>
                <a:lnTo>
                  <a:pt x="754" y="352"/>
                </a:lnTo>
                <a:lnTo>
                  <a:pt x="706" y="340"/>
                </a:lnTo>
                <a:lnTo>
                  <a:pt x="658" y="328"/>
                </a:lnTo>
                <a:lnTo>
                  <a:pt x="610" y="311"/>
                </a:lnTo>
                <a:lnTo>
                  <a:pt x="562" y="299"/>
                </a:lnTo>
                <a:lnTo>
                  <a:pt x="514" y="281"/>
                </a:lnTo>
                <a:lnTo>
                  <a:pt x="466" y="263"/>
                </a:lnTo>
                <a:lnTo>
                  <a:pt x="425" y="239"/>
                </a:lnTo>
                <a:lnTo>
                  <a:pt x="377" y="221"/>
                </a:lnTo>
                <a:lnTo>
                  <a:pt x="329" y="197"/>
                </a:lnTo>
                <a:lnTo>
                  <a:pt x="281" y="173"/>
                </a:lnTo>
                <a:lnTo>
                  <a:pt x="233" y="149"/>
                </a:lnTo>
                <a:lnTo>
                  <a:pt x="185" y="125"/>
                </a:lnTo>
                <a:lnTo>
                  <a:pt x="138" y="96"/>
                </a:lnTo>
                <a:lnTo>
                  <a:pt x="90" y="66"/>
                </a:lnTo>
                <a:lnTo>
                  <a:pt x="42" y="36"/>
                </a:lnTo>
                <a:lnTo>
                  <a:pt x="0" y="0"/>
                </a:lnTo>
                <a:close/>
              </a:path>
            </a:pathLst>
          </a:custGeom>
          <a:solidFill>
            <a:srgbClr val="0000FF"/>
          </a:solidFill>
          <a:ln w="0">
            <a:solidFill>
              <a:srgbClr val="0000FF"/>
            </a:solidFill>
            <a:prstDash val="solid"/>
            <a:round/>
            <a:headEnd/>
            <a:tailEnd/>
          </a:ln>
        </p:spPr>
        <p:txBody>
          <a:bodyPr/>
          <a:lstStyle/>
          <a:p>
            <a:endParaRPr lang="en-US"/>
          </a:p>
        </p:txBody>
      </p:sp>
      <p:sp>
        <p:nvSpPr>
          <p:cNvPr id="72720" name="Freeform 16"/>
          <p:cNvSpPr>
            <a:spLocks/>
          </p:cNvSpPr>
          <p:nvPr/>
        </p:nvSpPr>
        <p:spPr bwMode="auto">
          <a:xfrm>
            <a:off x="2768600" y="4233863"/>
            <a:ext cx="6094413" cy="1487487"/>
          </a:xfrm>
          <a:custGeom>
            <a:avLst/>
            <a:gdLst/>
            <a:ahLst/>
            <a:cxnLst>
              <a:cxn ang="0">
                <a:pos x="90" y="114"/>
              </a:cxn>
              <a:cxn ang="0">
                <a:pos x="233" y="263"/>
              </a:cxn>
              <a:cxn ang="0">
                <a:pos x="377" y="382"/>
              </a:cxn>
              <a:cxn ang="0">
                <a:pos x="514" y="484"/>
              </a:cxn>
              <a:cxn ang="0">
                <a:pos x="658" y="567"/>
              </a:cxn>
              <a:cxn ang="0">
                <a:pos x="801" y="633"/>
              </a:cxn>
              <a:cxn ang="0">
                <a:pos x="939" y="687"/>
              </a:cxn>
              <a:cxn ang="0">
                <a:pos x="1082" y="734"/>
              </a:cxn>
              <a:cxn ang="0">
                <a:pos x="1226" y="770"/>
              </a:cxn>
              <a:cxn ang="0">
                <a:pos x="1370" y="806"/>
              </a:cxn>
              <a:cxn ang="0">
                <a:pos x="1507" y="830"/>
              </a:cxn>
              <a:cxn ang="0">
                <a:pos x="1651" y="848"/>
              </a:cxn>
              <a:cxn ang="0">
                <a:pos x="1794" y="866"/>
              </a:cxn>
              <a:cxn ang="0">
                <a:pos x="1932" y="884"/>
              </a:cxn>
              <a:cxn ang="0">
                <a:pos x="2075" y="896"/>
              </a:cxn>
              <a:cxn ang="0">
                <a:pos x="2219" y="902"/>
              </a:cxn>
              <a:cxn ang="0">
                <a:pos x="2356" y="908"/>
              </a:cxn>
              <a:cxn ang="0">
                <a:pos x="2500" y="920"/>
              </a:cxn>
              <a:cxn ang="0">
                <a:pos x="2643" y="920"/>
              </a:cxn>
              <a:cxn ang="0">
                <a:pos x="2781" y="926"/>
              </a:cxn>
              <a:cxn ang="0">
                <a:pos x="2925" y="931"/>
              </a:cxn>
              <a:cxn ang="0">
                <a:pos x="3068" y="931"/>
              </a:cxn>
              <a:cxn ang="0">
                <a:pos x="3212" y="931"/>
              </a:cxn>
              <a:cxn ang="0">
                <a:pos x="3349" y="937"/>
              </a:cxn>
              <a:cxn ang="0">
                <a:pos x="3493" y="937"/>
              </a:cxn>
              <a:cxn ang="0">
                <a:pos x="3636" y="937"/>
              </a:cxn>
              <a:cxn ang="0">
                <a:pos x="3774" y="937"/>
              </a:cxn>
              <a:cxn ang="0">
                <a:pos x="3917" y="937"/>
              </a:cxn>
              <a:cxn ang="0">
                <a:pos x="4061" y="937"/>
              </a:cxn>
              <a:cxn ang="0">
                <a:pos x="4157" y="639"/>
              </a:cxn>
              <a:cxn ang="0">
                <a:pos x="4013" y="639"/>
              </a:cxn>
              <a:cxn ang="0">
                <a:pos x="3869" y="645"/>
              </a:cxn>
              <a:cxn ang="0">
                <a:pos x="3726" y="645"/>
              </a:cxn>
              <a:cxn ang="0">
                <a:pos x="3588" y="645"/>
              </a:cxn>
              <a:cxn ang="0">
                <a:pos x="3445" y="645"/>
              </a:cxn>
              <a:cxn ang="0">
                <a:pos x="3301" y="645"/>
              </a:cxn>
              <a:cxn ang="0">
                <a:pos x="3164" y="645"/>
              </a:cxn>
              <a:cxn ang="0">
                <a:pos x="3020" y="645"/>
              </a:cxn>
              <a:cxn ang="0">
                <a:pos x="2877" y="639"/>
              </a:cxn>
              <a:cxn ang="0">
                <a:pos x="2739" y="639"/>
              </a:cxn>
              <a:cxn ang="0">
                <a:pos x="2596" y="639"/>
              </a:cxn>
              <a:cxn ang="0">
                <a:pos x="2452" y="633"/>
              </a:cxn>
              <a:cxn ang="0">
                <a:pos x="2309" y="627"/>
              </a:cxn>
              <a:cxn ang="0">
                <a:pos x="2171" y="627"/>
              </a:cxn>
              <a:cxn ang="0">
                <a:pos x="2027" y="615"/>
              </a:cxn>
              <a:cxn ang="0">
                <a:pos x="1884" y="609"/>
              </a:cxn>
              <a:cxn ang="0">
                <a:pos x="1746" y="597"/>
              </a:cxn>
              <a:cxn ang="0">
                <a:pos x="1603" y="585"/>
              </a:cxn>
              <a:cxn ang="0">
                <a:pos x="1459" y="573"/>
              </a:cxn>
              <a:cxn ang="0">
                <a:pos x="1322" y="549"/>
              </a:cxn>
              <a:cxn ang="0">
                <a:pos x="1178" y="531"/>
              </a:cxn>
              <a:cxn ang="0">
                <a:pos x="1035" y="502"/>
              </a:cxn>
              <a:cxn ang="0">
                <a:pos x="897" y="466"/>
              </a:cxn>
              <a:cxn ang="0">
                <a:pos x="754" y="424"/>
              </a:cxn>
              <a:cxn ang="0">
                <a:pos x="610" y="376"/>
              </a:cxn>
              <a:cxn ang="0">
                <a:pos x="466" y="311"/>
              </a:cxn>
              <a:cxn ang="0">
                <a:pos x="329" y="239"/>
              </a:cxn>
              <a:cxn ang="0">
                <a:pos x="185" y="149"/>
              </a:cxn>
              <a:cxn ang="0">
                <a:pos x="42" y="42"/>
              </a:cxn>
            </a:cxnLst>
            <a:rect l="0" t="0" r="r" b="b"/>
            <a:pathLst>
              <a:path w="4157" h="937">
                <a:moveTo>
                  <a:pt x="0" y="0"/>
                </a:moveTo>
                <a:lnTo>
                  <a:pt x="42" y="60"/>
                </a:lnTo>
                <a:lnTo>
                  <a:pt x="90" y="114"/>
                </a:lnTo>
                <a:lnTo>
                  <a:pt x="138" y="167"/>
                </a:lnTo>
                <a:lnTo>
                  <a:pt x="185" y="215"/>
                </a:lnTo>
                <a:lnTo>
                  <a:pt x="233" y="263"/>
                </a:lnTo>
                <a:lnTo>
                  <a:pt x="281" y="305"/>
                </a:lnTo>
                <a:lnTo>
                  <a:pt x="329" y="346"/>
                </a:lnTo>
                <a:lnTo>
                  <a:pt x="377" y="382"/>
                </a:lnTo>
                <a:lnTo>
                  <a:pt x="425" y="418"/>
                </a:lnTo>
                <a:lnTo>
                  <a:pt x="466" y="454"/>
                </a:lnTo>
                <a:lnTo>
                  <a:pt x="514" y="484"/>
                </a:lnTo>
                <a:lnTo>
                  <a:pt x="562" y="514"/>
                </a:lnTo>
                <a:lnTo>
                  <a:pt x="610" y="537"/>
                </a:lnTo>
                <a:lnTo>
                  <a:pt x="658" y="567"/>
                </a:lnTo>
                <a:lnTo>
                  <a:pt x="706" y="591"/>
                </a:lnTo>
                <a:lnTo>
                  <a:pt x="754" y="609"/>
                </a:lnTo>
                <a:lnTo>
                  <a:pt x="801" y="633"/>
                </a:lnTo>
                <a:lnTo>
                  <a:pt x="849" y="651"/>
                </a:lnTo>
                <a:lnTo>
                  <a:pt x="897" y="669"/>
                </a:lnTo>
                <a:lnTo>
                  <a:pt x="939" y="687"/>
                </a:lnTo>
                <a:lnTo>
                  <a:pt x="987" y="705"/>
                </a:lnTo>
                <a:lnTo>
                  <a:pt x="1035" y="723"/>
                </a:lnTo>
                <a:lnTo>
                  <a:pt x="1082" y="734"/>
                </a:lnTo>
                <a:lnTo>
                  <a:pt x="1130" y="746"/>
                </a:lnTo>
                <a:lnTo>
                  <a:pt x="1178" y="758"/>
                </a:lnTo>
                <a:lnTo>
                  <a:pt x="1226" y="770"/>
                </a:lnTo>
                <a:lnTo>
                  <a:pt x="1274" y="782"/>
                </a:lnTo>
                <a:lnTo>
                  <a:pt x="1322" y="794"/>
                </a:lnTo>
                <a:lnTo>
                  <a:pt x="1370" y="806"/>
                </a:lnTo>
                <a:lnTo>
                  <a:pt x="1411" y="812"/>
                </a:lnTo>
                <a:lnTo>
                  <a:pt x="1459" y="824"/>
                </a:lnTo>
                <a:lnTo>
                  <a:pt x="1507" y="830"/>
                </a:lnTo>
                <a:lnTo>
                  <a:pt x="1555" y="836"/>
                </a:lnTo>
                <a:lnTo>
                  <a:pt x="1603" y="842"/>
                </a:lnTo>
                <a:lnTo>
                  <a:pt x="1651" y="848"/>
                </a:lnTo>
                <a:lnTo>
                  <a:pt x="1698" y="854"/>
                </a:lnTo>
                <a:lnTo>
                  <a:pt x="1746" y="860"/>
                </a:lnTo>
                <a:lnTo>
                  <a:pt x="1794" y="866"/>
                </a:lnTo>
                <a:lnTo>
                  <a:pt x="1836" y="872"/>
                </a:lnTo>
                <a:lnTo>
                  <a:pt x="1884" y="878"/>
                </a:lnTo>
                <a:lnTo>
                  <a:pt x="1932" y="884"/>
                </a:lnTo>
                <a:lnTo>
                  <a:pt x="1980" y="884"/>
                </a:lnTo>
                <a:lnTo>
                  <a:pt x="2027" y="890"/>
                </a:lnTo>
                <a:lnTo>
                  <a:pt x="2075" y="896"/>
                </a:lnTo>
                <a:lnTo>
                  <a:pt x="2123" y="896"/>
                </a:lnTo>
                <a:lnTo>
                  <a:pt x="2171" y="902"/>
                </a:lnTo>
                <a:lnTo>
                  <a:pt x="2219" y="902"/>
                </a:lnTo>
                <a:lnTo>
                  <a:pt x="2267" y="908"/>
                </a:lnTo>
                <a:lnTo>
                  <a:pt x="2309" y="908"/>
                </a:lnTo>
                <a:lnTo>
                  <a:pt x="2356" y="908"/>
                </a:lnTo>
                <a:lnTo>
                  <a:pt x="2404" y="914"/>
                </a:lnTo>
                <a:lnTo>
                  <a:pt x="2452" y="914"/>
                </a:lnTo>
                <a:lnTo>
                  <a:pt x="2500" y="920"/>
                </a:lnTo>
                <a:lnTo>
                  <a:pt x="2548" y="920"/>
                </a:lnTo>
                <a:lnTo>
                  <a:pt x="2596" y="920"/>
                </a:lnTo>
                <a:lnTo>
                  <a:pt x="2643" y="920"/>
                </a:lnTo>
                <a:lnTo>
                  <a:pt x="2691" y="926"/>
                </a:lnTo>
                <a:lnTo>
                  <a:pt x="2739" y="926"/>
                </a:lnTo>
                <a:lnTo>
                  <a:pt x="2781" y="926"/>
                </a:lnTo>
                <a:lnTo>
                  <a:pt x="2829" y="926"/>
                </a:lnTo>
                <a:lnTo>
                  <a:pt x="2877" y="926"/>
                </a:lnTo>
                <a:lnTo>
                  <a:pt x="2925" y="931"/>
                </a:lnTo>
                <a:lnTo>
                  <a:pt x="2972" y="931"/>
                </a:lnTo>
                <a:lnTo>
                  <a:pt x="3020" y="931"/>
                </a:lnTo>
                <a:lnTo>
                  <a:pt x="3068" y="931"/>
                </a:lnTo>
                <a:lnTo>
                  <a:pt x="3116" y="931"/>
                </a:lnTo>
                <a:lnTo>
                  <a:pt x="3164" y="931"/>
                </a:lnTo>
                <a:lnTo>
                  <a:pt x="3212" y="931"/>
                </a:lnTo>
                <a:lnTo>
                  <a:pt x="3253" y="931"/>
                </a:lnTo>
                <a:lnTo>
                  <a:pt x="3301" y="937"/>
                </a:lnTo>
                <a:lnTo>
                  <a:pt x="3349" y="937"/>
                </a:lnTo>
                <a:lnTo>
                  <a:pt x="3397" y="937"/>
                </a:lnTo>
                <a:lnTo>
                  <a:pt x="3445" y="937"/>
                </a:lnTo>
                <a:lnTo>
                  <a:pt x="3493" y="937"/>
                </a:lnTo>
                <a:lnTo>
                  <a:pt x="3541" y="937"/>
                </a:lnTo>
                <a:lnTo>
                  <a:pt x="3588" y="937"/>
                </a:lnTo>
                <a:lnTo>
                  <a:pt x="3636" y="937"/>
                </a:lnTo>
                <a:lnTo>
                  <a:pt x="3678" y="937"/>
                </a:lnTo>
                <a:lnTo>
                  <a:pt x="3726" y="937"/>
                </a:lnTo>
                <a:lnTo>
                  <a:pt x="3774" y="937"/>
                </a:lnTo>
                <a:lnTo>
                  <a:pt x="3822" y="937"/>
                </a:lnTo>
                <a:lnTo>
                  <a:pt x="3869" y="937"/>
                </a:lnTo>
                <a:lnTo>
                  <a:pt x="3917" y="937"/>
                </a:lnTo>
                <a:lnTo>
                  <a:pt x="3965" y="937"/>
                </a:lnTo>
                <a:lnTo>
                  <a:pt x="4013" y="937"/>
                </a:lnTo>
                <a:lnTo>
                  <a:pt x="4061" y="937"/>
                </a:lnTo>
                <a:lnTo>
                  <a:pt x="4109" y="937"/>
                </a:lnTo>
                <a:lnTo>
                  <a:pt x="4157" y="937"/>
                </a:lnTo>
                <a:lnTo>
                  <a:pt x="4157" y="639"/>
                </a:lnTo>
                <a:lnTo>
                  <a:pt x="4109" y="639"/>
                </a:lnTo>
                <a:lnTo>
                  <a:pt x="4061" y="639"/>
                </a:lnTo>
                <a:lnTo>
                  <a:pt x="4013" y="639"/>
                </a:lnTo>
                <a:lnTo>
                  <a:pt x="3965" y="645"/>
                </a:lnTo>
                <a:lnTo>
                  <a:pt x="3917" y="645"/>
                </a:lnTo>
                <a:lnTo>
                  <a:pt x="3869" y="645"/>
                </a:lnTo>
                <a:lnTo>
                  <a:pt x="3822" y="645"/>
                </a:lnTo>
                <a:lnTo>
                  <a:pt x="3774" y="645"/>
                </a:lnTo>
                <a:lnTo>
                  <a:pt x="3726" y="645"/>
                </a:lnTo>
                <a:lnTo>
                  <a:pt x="3678" y="645"/>
                </a:lnTo>
                <a:lnTo>
                  <a:pt x="3636" y="645"/>
                </a:lnTo>
                <a:lnTo>
                  <a:pt x="3588" y="645"/>
                </a:lnTo>
                <a:lnTo>
                  <a:pt x="3541" y="645"/>
                </a:lnTo>
                <a:lnTo>
                  <a:pt x="3493" y="645"/>
                </a:lnTo>
                <a:lnTo>
                  <a:pt x="3445" y="645"/>
                </a:lnTo>
                <a:lnTo>
                  <a:pt x="3397" y="645"/>
                </a:lnTo>
                <a:lnTo>
                  <a:pt x="3349" y="645"/>
                </a:lnTo>
                <a:lnTo>
                  <a:pt x="3301" y="645"/>
                </a:lnTo>
                <a:lnTo>
                  <a:pt x="3253" y="645"/>
                </a:lnTo>
                <a:lnTo>
                  <a:pt x="3212" y="645"/>
                </a:lnTo>
                <a:lnTo>
                  <a:pt x="3164" y="645"/>
                </a:lnTo>
                <a:lnTo>
                  <a:pt x="3116" y="645"/>
                </a:lnTo>
                <a:lnTo>
                  <a:pt x="3068" y="645"/>
                </a:lnTo>
                <a:lnTo>
                  <a:pt x="3020" y="645"/>
                </a:lnTo>
                <a:lnTo>
                  <a:pt x="2972" y="645"/>
                </a:lnTo>
                <a:lnTo>
                  <a:pt x="2925" y="639"/>
                </a:lnTo>
                <a:lnTo>
                  <a:pt x="2877" y="639"/>
                </a:lnTo>
                <a:lnTo>
                  <a:pt x="2829" y="639"/>
                </a:lnTo>
                <a:lnTo>
                  <a:pt x="2781" y="639"/>
                </a:lnTo>
                <a:lnTo>
                  <a:pt x="2739" y="639"/>
                </a:lnTo>
                <a:lnTo>
                  <a:pt x="2691" y="639"/>
                </a:lnTo>
                <a:lnTo>
                  <a:pt x="2643" y="639"/>
                </a:lnTo>
                <a:lnTo>
                  <a:pt x="2596" y="639"/>
                </a:lnTo>
                <a:lnTo>
                  <a:pt x="2548" y="633"/>
                </a:lnTo>
                <a:lnTo>
                  <a:pt x="2500" y="633"/>
                </a:lnTo>
                <a:lnTo>
                  <a:pt x="2452" y="633"/>
                </a:lnTo>
                <a:lnTo>
                  <a:pt x="2404" y="633"/>
                </a:lnTo>
                <a:lnTo>
                  <a:pt x="2356" y="633"/>
                </a:lnTo>
                <a:lnTo>
                  <a:pt x="2309" y="627"/>
                </a:lnTo>
                <a:lnTo>
                  <a:pt x="2267" y="627"/>
                </a:lnTo>
                <a:lnTo>
                  <a:pt x="2219" y="627"/>
                </a:lnTo>
                <a:lnTo>
                  <a:pt x="2171" y="627"/>
                </a:lnTo>
                <a:lnTo>
                  <a:pt x="2123" y="621"/>
                </a:lnTo>
                <a:lnTo>
                  <a:pt x="2075" y="621"/>
                </a:lnTo>
                <a:lnTo>
                  <a:pt x="2027" y="615"/>
                </a:lnTo>
                <a:lnTo>
                  <a:pt x="1980" y="615"/>
                </a:lnTo>
                <a:lnTo>
                  <a:pt x="1932" y="615"/>
                </a:lnTo>
                <a:lnTo>
                  <a:pt x="1884" y="609"/>
                </a:lnTo>
                <a:lnTo>
                  <a:pt x="1836" y="603"/>
                </a:lnTo>
                <a:lnTo>
                  <a:pt x="1794" y="603"/>
                </a:lnTo>
                <a:lnTo>
                  <a:pt x="1746" y="597"/>
                </a:lnTo>
                <a:lnTo>
                  <a:pt x="1698" y="597"/>
                </a:lnTo>
                <a:lnTo>
                  <a:pt x="1651" y="591"/>
                </a:lnTo>
                <a:lnTo>
                  <a:pt x="1603" y="585"/>
                </a:lnTo>
                <a:lnTo>
                  <a:pt x="1555" y="579"/>
                </a:lnTo>
                <a:lnTo>
                  <a:pt x="1507" y="573"/>
                </a:lnTo>
                <a:lnTo>
                  <a:pt x="1459" y="573"/>
                </a:lnTo>
                <a:lnTo>
                  <a:pt x="1411" y="567"/>
                </a:lnTo>
                <a:lnTo>
                  <a:pt x="1370" y="561"/>
                </a:lnTo>
                <a:lnTo>
                  <a:pt x="1322" y="549"/>
                </a:lnTo>
                <a:lnTo>
                  <a:pt x="1274" y="543"/>
                </a:lnTo>
                <a:lnTo>
                  <a:pt x="1226" y="537"/>
                </a:lnTo>
                <a:lnTo>
                  <a:pt x="1178" y="531"/>
                </a:lnTo>
                <a:lnTo>
                  <a:pt x="1130" y="520"/>
                </a:lnTo>
                <a:lnTo>
                  <a:pt x="1082" y="508"/>
                </a:lnTo>
                <a:lnTo>
                  <a:pt x="1035" y="502"/>
                </a:lnTo>
                <a:lnTo>
                  <a:pt x="987" y="490"/>
                </a:lnTo>
                <a:lnTo>
                  <a:pt x="939" y="478"/>
                </a:lnTo>
                <a:lnTo>
                  <a:pt x="897" y="466"/>
                </a:lnTo>
                <a:lnTo>
                  <a:pt x="849" y="454"/>
                </a:lnTo>
                <a:lnTo>
                  <a:pt x="801" y="442"/>
                </a:lnTo>
                <a:lnTo>
                  <a:pt x="754" y="424"/>
                </a:lnTo>
                <a:lnTo>
                  <a:pt x="706" y="406"/>
                </a:lnTo>
                <a:lnTo>
                  <a:pt x="658" y="394"/>
                </a:lnTo>
                <a:lnTo>
                  <a:pt x="610" y="376"/>
                </a:lnTo>
                <a:lnTo>
                  <a:pt x="562" y="352"/>
                </a:lnTo>
                <a:lnTo>
                  <a:pt x="514" y="334"/>
                </a:lnTo>
                <a:lnTo>
                  <a:pt x="466" y="311"/>
                </a:lnTo>
                <a:lnTo>
                  <a:pt x="425" y="287"/>
                </a:lnTo>
                <a:lnTo>
                  <a:pt x="377" y="263"/>
                </a:lnTo>
                <a:lnTo>
                  <a:pt x="329" y="239"/>
                </a:lnTo>
                <a:lnTo>
                  <a:pt x="281" y="209"/>
                </a:lnTo>
                <a:lnTo>
                  <a:pt x="233" y="179"/>
                </a:lnTo>
                <a:lnTo>
                  <a:pt x="185" y="149"/>
                </a:lnTo>
                <a:lnTo>
                  <a:pt x="138" y="114"/>
                </a:lnTo>
                <a:lnTo>
                  <a:pt x="90" y="78"/>
                </a:lnTo>
                <a:lnTo>
                  <a:pt x="42" y="42"/>
                </a:lnTo>
                <a:lnTo>
                  <a:pt x="0" y="0"/>
                </a:lnTo>
                <a:close/>
              </a:path>
            </a:pathLst>
          </a:custGeom>
          <a:solidFill>
            <a:srgbClr val="00FF00"/>
          </a:solidFill>
          <a:ln w="0">
            <a:solidFill>
              <a:srgbClr val="00FF00"/>
            </a:solidFill>
            <a:prstDash val="solid"/>
            <a:round/>
            <a:headEnd/>
            <a:tailEnd/>
          </a:ln>
        </p:spPr>
        <p:txBody>
          <a:bodyPr/>
          <a:lstStyle/>
          <a:p>
            <a:endParaRPr lang="en-US"/>
          </a:p>
        </p:txBody>
      </p:sp>
      <p:sp>
        <p:nvSpPr>
          <p:cNvPr id="72721" name="Freeform 17"/>
          <p:cNvSpPr>
            <a:spLocks/>
          </p:cNvSpPr>
          <p:nvPr/>
        </p:nvSpPr>
        <p:spPr bwMode="auto">
          <a:xfrm>
            <a:off x="2768600" y="4233863"/>
            <a:ext cx="6094413" cy="1403350"/>
          </a:xfrm>
          <a:custGeom>
            <a:avLst/>
            <a:gdLst/>
            <a:ahLst/>
            <a:cxnLst>
              <a:cxn ang="0">
                <a:pos x="90" y="108"/>
              </a:cxn>
              <a:cxn ang="0">
                <a:pos x="233" y="245"/>
              </a:cxn>
              <a:cxn ang="0">
                <a:pos x="377" y="358"/>
              </a:cxn>
              <a:cxn ang="0">
                <a:pos x="514" y="454"/>
              </a:cxn>
              <a:cxn ang="0">
                <a:pos x="658" y="531"/>
              </a:cxn>
              <a:cxn ang="0">
                <a:pos x="801" y="597"/>
              </a:cxn>
              <a:cxn ang="0">
                <a:pos x="939" y="651"/>
              </a:cxn>
              <a:cxn ang="0">
                <a:pos x="1082" y="693"/>
              </a:cxn>
              <a:cxn ang="0">
                <a:pos x="1226" y="728"/>
              </a:cxn>
              <a:cxn ang="0">
                <a:pos x="1370" y="758"/>
              </a:cxn>
              <a:cxn ang="0">
                <a:pos x="1507" y="782"/>
              </a:cxn>
              <a:cxn ang="0">
                <a:pos x="1651" y="800"/>
              </a:cxn>
              <a:cxn ang="0">
                <a:pos x="1794" y="818"/>
              </a:cxn>
              <a:cxn ang="0">
                <a:pos x="1932" y="830"/>
              </a:cxn>
              <a:cxn ang="0">
                <a:pos x="2075" y="842"/>
              </a:cxn>
              <a:cxn ang="0">
                <a:pos x="2219" y="848"/>
              </a:cxn>
              <a:cxn ang="0">
                <a:pos x="2356" y="860"/>
              </a:cxn>
              <a:cxn ang="0">
                <a:pos x="2500" y="866"/>
              </a:cxn>
              <a:cxn ang="0">
                <a:pos x="2643" y="866"/>
              </a:cxn>
              <a:cxn ang="0">
                <a:pos x="2781" y="872"/>
              </a:cxn>
              <a:cxn ang="0">
                <a:pos x="2925" y="872"/>
              </a:cxn>
              <a:cxn ang="0">
                <a:pos x="3068" y="878"/>
              </a:cxn>
              <a:cxn ang="0">
                <a:pos x="3212" y="878"/>
              </a:cxn>
              <a:cxn ang="0">
                <a:pos x="3349" y="878"/>
              </a:cxn>
              <a:cxn ang="0">
                <a:pos x="3493" y="878"/>
              </a:cxn>
              <a:cxn ang="0">
                <a:pos x="3636" y="884"/>
              </a:cxn>
              <a:cxn ang="0">
                <a:pos x="3774" y="884"/>
              </a:cxn>
              <a:cxn ang="0">
                <a:pos x="3917" y="884"/>
              </a:cxn>
              <a:cxn ang="0">
                <a:pos x="4061" y="878"/>
              </a:cxn>
              <a:cxn ang="0">
                <a:pos x="4157" y="705"/>
              </a:cxn>
              <a:cxn ang="0">
                <a:pos x="4013" y="711"/>
              </a:cxn>
              <a:cxn ang="0">
                <a:pos x="3869" y="711"/>
              </a:cxn>
              <a:cxn ang="0">
                <a:pos x="3726" y="711"/>
              </a:cxn>
              <a:cxn ang="0">
                <a:pos x="3588" y="711"/>
              </a:cxn>
              <a:cxn ang="0">
                <a:pos x="3445" y="711"/>
              </a:cxn>
              <a:cxn ang="0">
                <a:pos x="3301" y="711"/>
              </a:cxn>
              <a:cxn ang="0">
                <a:pos x="3164" y="711"/>
              </a:cxn>
              <a:cxn ang="0">
                <a:pos x="3020" y="705"/>
              </a:cxn>
              <a:cxn ang="0">
                <a:pos x="2877" y="705"/>
              </a:cxn>
              <a:cxn ang="0">
                <a:pos x="2739" y="705"/>
              </a:cxn>
              <a:cxn ang="0">
                <a:pos x="2596" y="699"/>
              </a:cxn>
              <a:cxn ang="0">
                <a:pos x="2452" y="699"/>
              </a:cxn>
              <a:cxn ang="0">
                <a:pos x="2309" y="693"/>
              </a:cxn>
              <a:cxn ang="0">
                <a:pos x="2171" y="687"/>
              </a:cxn>
              <a:cxn ang="0">
                <a:pos x="2027" y="681"/>
              </a:cxn>
              <a:cxn ang="0">
                <a:pos x="1884" y="669"/>
              </a:cxn>
              <a:cxn ang="0">
                <a:pos x="1746" y="657"/>
              </a:cxn>
              <a:cxn ang="0">
                <a:pos x="1603" y="645"/>
              </a:cxn>
              <a:cxn ang="0">
                <a:pos x="1459" y="627"/>
              </a:cxn>
              <a:cxn ang="0">
                <a:pos x="1322" y="609"/>
              </a:cxn>
              <a:cxn ang="0">
                <a:pos x="1178" y="579"/>
              </a:cxn>
              <a:cxn ang="0">
                <a:pos x="1035" y="549"/>
              </a:cxn>
              <a:cxn ang="0">
                <a:pos x="897" y="514"/>
              </a:cxn>
              <a:cxn ang="0">
                <a:pos x="754" y="466"/>
              </a:cxn>
              <a:cxn ang="0">
                <a:pos x="610" y="412"/>
              </a:cxn>
              <a:cxn ang="0">
                <a:pos x="466" y="346"/>
              </a:cxn>
              <a:cxn ang="0">
                <a:pos x="329" y="263"/>
              </a:cxn>
              <a:cxn ang="0">
                <a:pos x="185" y="161"/>
              </a:cxn>
              <a:cxn ang="0">
                <a:pos x="42" y="48"/>
              </a:cxn>
            </a:cxnLst>
            <a:rect l="0" t="0" r="r" b="b"/>
            <a:pathLst>
              <a:path w="4157" h="884">
                <a:moveTo>
                  <a:pt x="0" y="0"/>
                </a:moveTo>
                <a:lnTo>
                  <a:pt x="42" y="54"/>
                </a:lnTo>
                <a:lnTo>
                  <a:pt x="90" y="108"/>
                </a:lnTo>
                <a:lnTo>
                  <a:pt x="138" y="155"/>
                </a:lnTo>
                <a:lnTo>
                  <a:pt x="185" y="203"/>
                </a:lnTo>
                <a:lnTo>
                  <a:pt x="233" y="245"/>
                </a:lnTo>
                <a:lnTo>
                  <a:pt x="281" y="287"/>
                </a:lnTo>
                <a:lnTo>
                  <a:pt x="329" y="323"/>
                </a:lnTo>
                <a:lnTo>
                  <a:pt x="377" y="358"/>
                </a:lnTo>
                <a:lnTo>
                  <a:pt x="425" y="394"/>
                </a:lnTo>
                <a:lnTo>
                  <a:pt x="466" y="424"/>
                </a:lnTo>
                <a:lnTo>
                  <a:pt x="514" y="454"/>
                </a:lnTo>
                <a:lnTo>
                  <a:pt x="562" y="484"/>
                </a:lnTo>
                <a:lnTo>
                  <a:pt x="610" y="508"/>
                </a:lnTo>
                <a:lnTo>
                  <a:pt x="658" y="531"/>
                </a:lnTo>
                <a:lnTo>
                  <a:pt x="706" y="555"/>
                </a:lnTo>
                <a:lnTo>
                  <a:pt x="754" y="573"/>
                </a:lnTo>
                <a:lnTo>
                  <a:pt x="801" y="597"/>
                </a:lnTo>
                <a:lnTo>
                  <a:pt x="849" y="615"/>
                </a:lnTo>
                <a:lnTo>
                  <a:pt x="897" y="633"/>
                </a:lnTo>
                <a:lnTo>
                  <a:pt x="939" y="651"/>
                </a:lnTo>
                <a:lnTo>
                  <a:pt x="987" y="663"/>
                </a:lnTo>
                <a:lnTo>
                  <a:pt x="1035" y="681"/>
                </a:lnTo>
                <a:lnTo>
                  <a:pt x="1082" y="693"/>
                </a:lnTo>
                <a:lnTo>
                  <a:pt x="1130" y="705"/>
                </a:lnTo>
                <a:lnTo>
                  <a:pt x="1178" y="717"/>
                </a:lnTo>
                <a:lnTo>
                  <a:pt x="1226" y="728"/>
                </a:lnTo>
                <a:lnTo>
                  <a:pt x="1274" y="740"/>
                </a:lnTo>
                <a:lnTo>
                  <a:pt x="1322" y="746"/>
                </a:lnTo>
                <a:lnTo>
                  <a:pt x="1370" y="758"/>
                </a:lnTo>
                <a:lnTo>
                  <a:pt x="1411" y="764"/>
                </a:lnTo>
                <a:lnTo>
                  <a:pt x="1459" y="776"/>
                </a:lnTo>
                <a:lnTo>
                  <a:pt x="1507" y="782"/>
                </a:lnTo>
                <a:lnTo>
                  <a:pt x="1555" y="788"/>
                </a:lnTo>
                <a:lnTo>
                  <a:pt x="1603" y="794"/>
                </a:lnTo>
                <a:lnTo>
                  <a:pt x="1651" y="800"/>
                </a:lnTo>
                <a:lnTo>
                  <a:pt x="1698" y="806"/>
                </a:lnTo>
                <a:lnTo>
                  <a:pt x="1746" y="812"/>
                </a:lnTo>
                <a:lnTo>
                  <a:pt x="1794" y="818"/>
                </a:lnTo>
                <a:lnTo>
                  <a:pt x="1836" y="824"/>
                </a:lnTo>
                <a:lnTo>
                  <a:pt x="1884" y="824"/>
                </a:lnTo>
                <a:lnTo>
                  <a:pt x="1932" y="830"/>
                </a:lnTo>
                <a:lnTo>
                  <a:pt x="1980" y="836"/>
                </a:lnTo>
                <a:lnTo>
                  <a:pt x="2027" y="836"/>
                </a:lnTo>
                <a:lnTo>
                  <a:pt x="2075" y="842"/>
                </a:lnTo>
                <a:lnTo>
                  <a:pt x="2123" y="842"/>
                </a:lnTo>
                <a:lnTo>
                  <a:pt x="2171" y="848"/>
                </a:lnTo>
                <a:lnTo>
                  <a:pt x="2219" y="848"/>
                </a:lnTo>
                <a:lnTo>
                  <a:pt x="2267" y="854"/>
                </a:lnTo>
                <a:lnTo>
                  <a:pt x="2309" y="854"/>
                </a:lnTo>
                <a:lnTo>
                  <a:pt x="2356" y="860"/>
                </a:lnTo>
                <a:lnTo>
                  <a:pt x="2404" y="860"/>
                </a:lnTo>
                <a:lnTo>
                  <a:pt x="2452" y="860"/>
                </a:lnTo>
                <a:lnTo>
                  <a:pt x="2500" y="866"/>
                </a:lnTo>
                <a:lnTo>
                  <a:pt x="2548" y="866"/>
                </a:lnTo>
                <a:lnTo>
                  <a:pt x="2596" y="866"/>
                </a:lnTo>
                <a:lnTo>
                  <a:pt x="2643" y="866"/>
                </a:lnTo>
                <a:lnTo>
                  <a:pt x="2691" y="872"/>
                </a:lnTo>
                <a:lnTo>
                  <a:pt x="2739" y="872"/>
                </a:lnTo>
                <a:lnTo>
                  <a:pt x="2781" y="872"/>
                </a:lnTo>
                <a:lnTo>
                  <a:pt x="2829" y="872"/>
                </a:lnTo>
                <a:lnTo>
                  <a:pt x="2877" y="872"/>
                </a:lnTo>
                <a:lnTo>
                  <a:pt x="2925" y="872"/>
                </a:lnTo>
                <a:lnTo>
                  <a:pt x="2972" y="878"/>
                </a:lnTo>
                <a:lnTo>
                  <a:pt x="3020" y="878"/>
                </a:lnTo>
                <a:lnTo>
                  <a:pt x="3068" y="878"/>
                </a:lnTo>
                <a:lnTo>
                  <a:pt x="3116" y="878"/>
                </a:lnTo>
                <a:lnTo>
                  <a:pt x="3164" y="878"/>
                </a:lnTo>
                <a:lnTo>
                  <a:pt x="3212" y="878"/>
                </a:lnTo>
                <a:lnTo>
                  <a:pt x="3253" y="878"/>
                </a:lnTo>
                <a:lnTo>
                  <a:pt x="3301" y="878"/>
                </a:lnTo>
                <a:lnTo>
                  <a:pt x="3349" y="878"/>
                </a:lnTo>
                <a:lnTo>
                  <a:pt x="3397" y="878"/>
                </a:lnTo>
                <a:lnTo>
                  <a:pt x="3445" y="878"/>
                </a:lnTo>
                <a:lnTo>
                  <a:pt x="3493" y="878"/>
                </a:lnTo>
                <a:lnTo>
                  <a:pt x="3541" y="878"/>
                </a:lnTo>
                <a:lnTo>
                  <a:pt x="3588" y="878"/>
                </a:lnTo>
                <a:lnTo>
                  <a:pt x="3636" y="884"/>
                </a:lnTo>
                <a:lnTo>
                  <a:pt x="3678" y="884"/>
                </a:lnTo>
                <a:lnTo>
                  <a:pt x="3726" y="884"/>
                </a:lnTo>
                <a:lnTo>
                  <a:pt x="3774" y="884"/>
                </a:lnTo>
                <a:lnTo>
                  <a:pt x="3822" y="884"/>
                </a:lnTo>
                <a:lnTo>
                  <a:pt x="3869" y="884"/>
                </a:lnTo>
                <a:lnTo>
                  <a:pt x="3917" y="884"/>
                </a:lnTo>
                <a:lnTo>
                  <a:pt x="3965" y="884"/>
                </a:lnTo>
                <a:lnTo>
                  <a:pt x="4013" y="884"/>
                </a:lnTo>
                <a:lnTo>
                  <a:pt x="4061" y="878"/>
                </a:lnTo>
                <a:lnTo>
                  <a:pt x="4109" y="878"/>
                </a:lnTo>
                <a:lnTo>
                  <a:pt x="4157" y="878"/>
                </a:lnTo>
                <a:lnTo>
                  <a:pt x="4157" y="705"/>
                </a:lnTo>
                <a:lnTo>
                  <a:pt x="4109" y="705"/>
                </a:lnTo>
                <a:lnTo>
                  <a:pt x="4061" y="711"/>
                </a:lnTo>
                <a:lnTo>
                  <a:pt x="4013" y="711"/>
                </a:lnTo>
                <a:lnTo>
                  <a:pt x="3965" y="711"/>
                </a:lnTo>
                <a:lnTo>
                  <a:pt x="3917" y="711"/>
                </a:lnTo>
                <a:lnTo>
                  <a:pt x="3869" y="711"/>
                </a:lnTo>
                <a:lnTo>
                  <a:pt x="3822" y="711"/>
                </a:lnTo>
                <a:lnTo>
                  <a:pt x="3774" y="711"/>
                </a:lnTo>
                <a:lnTo>
                  <a:pt x="3726" y="711"/>
                </a:lnTo>
                <a:lnTo>
                  <a:pt x="3678" y="711"/>
                </a:lnTo>
                <a:lnTo>
                  <a:pt x="3636" y="711"/>
                </a:lnTo>
                <a:lnTo>
                  <a:pt x="3588" y="711"/>
                </a:lnTo>
                <a:lnTo>
                  <a:pt x="3541" y="711"/>
                </a:lnTo>
                <a:lnTo>
                  <a:pt x="3493" y="711"/>
                </a:lnTo>
                <a:lnTo>
                  <a:pt x="3445" y="711"/>
                </a:lnTo>
                <a:lnTo>
                  <a:pt x="3397" y="711"/>
                </a:lnTo>
                <a:lnTo>
                  <a:pt x="3349" y="711"/>
                </a:lnTo>
                <a:lnTo>
                  <a:pt x="3301" y="711"/>
                </a:lnTo>
                <a:lnTo>
                  <a:pt x="3253" y="711"/>
                </a:lnTo>
                <a:lnTo>
                  <a:pt x="3212" y="711"/>
                </a:lnTo>
                <a:lnTo>
                  <a:pt x="3164" y="711"/>
                </a:lnTo>
                <a:lnTo>
                  <a:pt x="3116" y="711"/>
                </a:lnTo>
                <a:lnTo>
                  <a:pt x="3068" y="711"/>
                </a:lnTo>
                <a:lnTo>
                  <a:pt x="3020" y="705"/>
                </a:lnTo>
                <a:lnTo>
                  <a:pt x="2972" y="705"/>
                </a:lnTo>
                <a:lnTo>
                  <a:pt x="2925" y="705"/>
                </a:lnTo>
                <a:lnTo>
                  <a:pt x="2877" y="705"/>
                </a:lnTo>
                <a:lnTo>
                  <a:pt x="2829" y="705"/>
                </a:lnTo>
                <a:lnTo>
                  <a:pt x="2781" y="705"/>
                </a:lnTo>
                <a:lnTo>
                  <a:pt x="2739" y="705"/>
                </a:lnTo>
                <a:lnTo>
                  <a:pt x="2691" y="705"/>
                </a:lnTo>
                <a:lnTo>
                  <a:pt x="2643" y="705"/>
                </a:lnTo>
                <a:lnTo>
                  <a:pt x="2596" y="699"/>
                </a:lnTo>
                <a:lnTo>
                  <a:pt x="2548" y="699"/>
                </a:lnTo>
                <a:lnTo>
                  <a:pt x="2500" y="699"/>
                </a:lnTo>
                <a:lnTo>
                  <a:pt x="2452" y="699"/>
                </a:lnTo>
                <a:lnTo>
                  <a:pt x="2404" y="693"/>
                </a:lnTo>
                <a:lnTo>
                  <a:pt x="2356" y="693"/>
                </a:lnTo>
                <a:lnTo>
                  <a:pt x="2309" y="693"/>
                </a:lnTo>
                <a:lnTo>
                  <a:pt x="2267" y="693"/>
                </a:lnTo>
                <a:lnTo>
                  <a:pt x="2219" y="687"/>
                </a:lnTo>
                <a:lnTo>
                  <a:pt x="2171" y="687"/>
                </a:lnTo>
                <a:lnTo>
                  <a:pt x="2123" y="687"/>
                </a:lnTo>
                <a:lnTo>
                  <a:pt x="2075" y="681"/>
                </a:lnTo>
                <a:lnTo>
                  <a:pt x="2027" y="681"/>
                </a:lnTo>
                <a:lnTo>
                  <a:pt x="1980" y="675"/>
                </a:lnTo>
                <a:lnTo>
                  <a:pt x="1932" y="675"/>
                </a:lnTo>
                <a:lnTo>
                  <a:pt x="1884" y="669"/>
                </a:lnTo>
                <a:lnTo>
                  <a:pt x="1836" y="669"/>
                </a:lnTo>
                <a:lnTo>
                  <a:pt x="1794" y="663"/>
                </a:lnTo>
                <a:lnTo>
                  <a:pt x="1746" y="657"/>
                </a:lnTo>
                <a:lnTo>
                  <a:pt x="1698" y="657"/>
                </a:lnTo>
                <a:lnTo>
                  <a:pt x="1651" y="651"/>
                </a:lnTo>
                <a:lnTo>
                  <a:pt x="1603" y="645"/>
                </a:lnTo>
                <a:lnTo>
                  <a:pt x="1555" y="639"/>
                </a:lnTo>
                <a:lnTo>
                  <a:pt x="1507" y="633"/>
                </a:lnTo>
                <a:lnTo>
                  <a:pt x="1459" y="627"/>
                </a:lnTo>
                <a:lnTo>
                  <a:pt x="1411" y="621"/>
                </a:lnTo>
                <a:lnTo>
                  <a:pt x="1370" y="615"/>
                </a:lnTo>
                <a:lnTo>
                  <a:pt x="1322" y="609"/>
                </a:lnTo>
                <a:lnTo>
                  <a:pt x="1274" y="597"/>
                </a:lnTo>
                <a:lnTo>
                  <a:pt x="1226" y="591"/>
                </a:lnTo>
                <a:lnTo>
                  <a:pt x="1178" y="579"/>
                </a:lnTo>
                <a:lnTo>
                  <a:pt x="1130" y="573"/>
                </a:lnTo>
                <a:lnTo>
                  <a:pt x="1082" y="561"/>
                </a:lnTo>
                <a:lnTo>
                  <a:pt x="1035" y="549"/>
                </a:lnTo>
                <a:lnTo>
                  <a:pt x="987" y="537"/>
                </a:lnTo>
                <a:lnTo>
                  <a:pt x="939" y="525"/>
                </a:lnTo>
                <a:lnTo>
                  <a:pt x="897" y="514"/>
                </a:lnTo>
                <a:lnTo>
                  <a:pt x="849" y="496"/>
                </a:lnTo>
                <a:lnTo>
                  <a:pt x="801" y="484"/>
                </a:lnTo>
                <a:lnTo>
                  <a:pt x="754" y="466"/>
                </a:lnTo>
                <a:lnTo>
                  <a:pt x="706" y="448"/>
                </a:lnTo>
                <a:lnTo>
                  <a:pt x="658" y="430"/>
                </a:lnTo>
                <a:lnTo>
                  <a:pt x="610" y="412"/>
                </a:lnTo>
                <a:lnTo>
                  <a:pt x="562" y="388"/>
                </a:lnTo>
                <a:lnTo>
                  <a:pt x="514" y="370"/>
                </a:lnTo>
                <a:lnTo>
                  <a:pt x="466" y="346"/>
                </a:lnTo>
                <a:lnTo>
                  <a:pt x="425" y="317"/>
                </a:lnTo>
                <a:lnTo>
                  <a:pt x="377" y="293"/>
                </a:lnTo>
                <a:lnTo>
                  <a:pt x="329" y="263"/>
                </a:lnTo>
                <a:lnTo>
                  <a:pt x="281" y="233"/>
                </a:lnTo>
                <a:lnTo>
                  <a:pt x="233" y="197"/>
                </a:lnTo>
                <a:lnTo>
                  <a:pt x="185" y="161"/>
                </a:lnTo>
                <a:lnTo>
                  <a:pt x="138" y="125"/>
                </a:lnTo>
                <a:lnTo>
                  <a:pt x="90" y="90"/>
                </a:lnTo>
                <a:lnTo>
                  <a:pt x="42" y="48"/>
                </a:lnTo>
                <a:lnTo>
                  <a:pt x="0" y="0"/>
                </a:lnTo>
                <a:close/>
              </a:path>
            </a:pathLst>
          </a:custGeom>
          <a:solidFill>
            <a:srgbClr val="FFFF80"/>
          </a:solidFill>
          <a:ln w="0">
            <a:solidFill>
              <a:srgbClr val="FFFF80"/>
            </a:solidFill>
            <a:prstDash val="solid"/>
            <a:round/>
            <a:headEnd/>
            <a:tailEnd/>
          </a:ln>
        </p:spPr>
        <p:txBody>
          <a:bodyPr/>
          <a:lstStyle/>
          <a:p>
            <a:endParaRPr lang="en-US"/>
          </a:p>
        </p:txBody>
      </p:sp>
      <p:sp>
        <p:nvSpPr>
          <p:cNvPr id="72722" name="Rectangle 18"/>
          <p:cNvSpPr>
            <a:spLocks noChangeArrowheads="1"/>
          </p:cNvSpPr>
          <p:nvPr/>
        </p:nvSpPr>
        <p:spPr bwMode="auto">
          <a:xfrm>
            <a:off x="2768600" y="2708275"/>
            <a:ext cx="6094413" cy="3402013"/>
          </a:xfrm>
          <a:prstGeom prst="rect">
            <a:avLst/>
          </a:prstGeom>
          <a:noFill/>
          <a:ln w="9525">
            <a:solidFill>
              <a:srgbClr val="000000"/>
            </a:solidFill>
            <a:miter lim="800000"/>
            <a:headEnd/>
            <a:tailEnd/>
          </a:ln>
        </p:spPr>
        <p:txBody>
          <a:bodyPr/>
          <a:lstStyle/>
          <a:p>
            <a:endParaRPr lang="en-US"/>
          </a:p>
        </p:txBody>
      </p:sp>
      <p:sp>
        <p:nvSpPr>
          <p:cNvPr id="72723" name="Line 19"/>
          <p:cNvSpPr>
            <a:spLocks noChangeShapeType="1"/>
          </p:cNvSpPr>
          <p:nvPr/>
        </p:nvSpPr>
        <p:spPr bwMode="auto">
          <a:xfrm>
            <a:off x="2768600" y="3551238"/>
            <a:ext cx="6094413" cy="1587"/>
          </a:xfrm>
          <a:prstGeom prst="line">
            <a:avLst/>
          </a:prstGeom>
          <a:noFill/>
          <a:ln w="0">
            <a:solidFill>
              <a:srgbClr val="C0C0C0"/>
            </a:solidFill>
            <a:round/>
            <a:headEnd/>
            <a:tailEnd/>
          </a:ln>
        </p:spPr>
        <p:txBody>
          <a:bodyPr/>
          <a:lstStyle/>
          <a:p>
            <a:endParaRPr lang="en-US"/>
          </a:p>
        </p:txBody>
      </p:sp>
      <p:sp>
        <p:nvSpPr>
          <p:cNvPr id="72724" name="Line 20"/>
          <p:cNvSpPr>
            <a:spLocks noChangeShapeType="1"/>
          </p:cNvSpPr>
          <p:nvPr/>
        </p:nvSpPr>
        <p:spPr bwMode="auto">
          <a:xfrm>
            <a:off x="2768600" y="4405313"/>
            <a:ext cx="6094413" cy="1587"/>
          </a:xfrm>
          <a:prstGeom prst="line">
            <a:avLst/>
          </a:prstGeom>
          <a:noFill/>
          <a:ln w="0">
            <a:solidFill>
              <a:srgbClr val="C0C0C0"/>
            </a:solidFill>
            <a:round/>
            <a:headEnd/>
            <a:tailEnd/>
          </a:ln>
        </p:spPr>
        <p:txBody>
          <a:bodyPr/>
          <a:lstStyle/>
          <a:p>
            <a:endParaRPr lang="en-US"/>
          </a:p>
        </p:txBody>
      </p:sp>
      <p:sp>
        <p:nvSpPr>
          <p:cNvPr id="72725" name="Line 21"/>
          <p:cNvSpPr>
            <a:spLocks noChangeShapeType="1"/>
          </p:cNvSpPr>
          <p:nvPr/>
        </p:nvSpPr>
        <p:spPr bwMode="auto">
          <a:xfrm>
            <a:off x="2768600" y="5257800"/>
            <a:ext cx="6094413" cy="1588"/>
          </a:xfrm>
          <a:prstGeom prst="line">
            <a:avLst/>
          </a:prstGeom>
          <a:noFill/>
          <a:ln w="0">
            <a:solidFill>
              <a:srgbClr val="C0C0C0"/>
            </a:solidFill>
            <a:round/>
            <a:headEnd/>
            <a:tailEnd/>
          </a:ln>
        </p:spPr>
        <p:txBody>
          <a:bodyPr/>
          <a:lstStyle/>
          <a:p>
            <a:endParaRPr lang="en-US"/>
          </a:p>
        </p:txBody>
      </p:sp>
      <p:sp>
        <p:nvSpPr>
          <p:cNvPr id="72726" name="Rectangle 22"/>
          <p:cNvSpPr>
            <a:spLocks noChangeArrowheads="1"/>
          </p:cNvSpPr>
          <p:nvPr/>
        </p:nvSpPr>
        <p:spPr bwMode="auto">
          <a:xfrm>
            <a:off x="2179638" y="2667000"/>
            <a:ext cx="474662"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2,000</a:t>
            </a:r>
          </a:p>
        </p:txBody>
      </p:sp>
      <p:sp>
        <p:nvSpPr>
          <p:cNvPr id="72727" name="Rectangle 23"/>
          <p:cNvSpPr>
            <a:spLocks noChangeArrowheads="1"/>
          </p:cNvSpPr>
          <p:nvPr/>
        </p:nvSpPr>
        <p:spPr bwMode="auto">
          <a:xfrm>
            <a:off x="2249488" y="3505200"/>
            <a:ext cx="476250"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1,500</a:t>
            </a:r>
          </a:p>
        </p:txBody>
      </p:sp>
      <p:sp>
        <p:nvSpPr>
          <p:cNvPr id="72728" name="Rectangle 24"/>
          <p:cNvSpPr>
            <a:spLocks noChangeArrowheads="1"/>
          </p:cNvSpPr>
          <p:nvPr/>
        </p:nvSpPr>
        <p:spPr bwMode="auto">
          <a:xfrm>
            <a:off x="2249488" y="4343400"/>
            <a:ext cx="476250"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1,000</a:t>
            </a:r>
          </a:p>
        </p:txBody>
      </p:sp>
      <p:sp>
        <p:nvSpPr>
          <p:cNvPr id="72729" name="Rectangle 25"/>
          <p:cNvSpPr>
            <a:spLocks noChangeArrowheads="1"/>
          </p:cNvSpPr>
          <p:nvPr/>
        </p:nvSpPr>
        <p:spPr bwMode="auto">
          <a:xfrm>
            <a:off x="2320925" y="5181600"/>
            <a:ext cx="315913"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500</a:t>
            </a:r>
          </a:p>
        </p:txBody>
      </p:sp>
      <p:sp>
        <p:nvSpPr>
          <p:cNvPr id="72730" name="Rectangle 26"/>
          <p:cNvSpPr>
            <a:spLocks noChangeArrowheads="1"/>
          </p:cNvSpPr>
          <p:nvPr/>
        </p:nvSpPr>
        <p:spPr bwMode="auto">
          <a:xfrm>
            <a:off x="2465388" y="5943600"/>
            <a:ext cx="106362"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0</a:t>
            </a:r>
          </a:p>
        </p:txBody>
      </p:sp>
      <p:sp>
        <p:nvSpPr>
          <p:cNvPr id="72731" name="Line 27"/>
          <p:cNvSpPr>
            <a:spLocks noChangeShapeType="1"/>
          </p:cNvSpPr>
          <p:nvPr/>
        </p:nvSpPr>
        <p:spPr bwMode="auto">
          <a:xfrm>
            <a:off x="4286250" y="2708275"/>
            <a:ext cx="1588" cy="3402013"/>
          </a:xfrm>
          <a:prstGeom prst="line">
            <a:avLst/>
          </a:prstGeom>
          <a:noFill/>
          <a:ln w="0">
            <a:solidFill>
              <a:srgbClr val="C0C0C0"/>
            </a:solidFill>
            <a:round/>
            <a:headEnd/>
            <a:tailEnd/>
          </a:ln>
        </p:spPr>
        <p:txBody>
          <a:bodyPr/>
          <a:lstStyle/>
          <a:p>
            <a:endParaRPr lang="en-US"/>
          </a:p>
        </p:txBody>
      </p:sp>
      <p:sp>
        <p:nvSpPr>
          <p:cNvPr id="72732" name="Line 28"/>
          <p:cNvSpPr>
            <a:spLocks noChangeShapeType="1"/>
          </p:cNvSpPr>
          <p:nvPr/>
        </p:nvSpPr>
        <p:spPr bwMode="auto">
          <a:xfrm>
            <a:off x="5810250" y="2708275"/>
            <a:ext cx="1588" cy="3402013"/>
          </a:xfrm>
          <a:prstGeom prst="line">
            <a:avLst/>
          </a:prstGeom>
          <a:noFill/>
          <a:ln w="0">
            <a:solidFill>
              <a:srgbClr val="C0C0C0"/>
            </a:solidFill>
            <a:round/>
            <a:headEnd/>
            <a:tailEnd/>
          </a:ln>
        </p:spPr>
        <p:txBody>
          <a:bodyPr/>
          <a:lstStyle/>
          <a:p>
            <a:endParaRPr lang="en-US"/>
          </a:p>
        </p:txBody>
      </p:sp>
      <p:sp>
        <p:nvSpPr>
          <p:cNvPr id="72733" name="Line 29"/>
          <p:cNvSpPr>
            <a:spLocks noChangeShapeType="1"/>
          </p:cNvSpPr>
          <p:nvPr/>
        </p:nvSpPr>
        <p:spPr bwMode="auto">
          <a:xfrm>
            <a:off x="7335838" y="2708275"/>
            <a:ext cx="1587" cy="3402013"/>
          </a:xfrm>
          <a:prstGeom prst="line">
            <a:avLst/>
          </a:prstGeom>
          <a:noFill/>
          <a:ln w="0">
            <a:solidFill>
              <a:srgbClr val="C0C0C0"/>
            </a:solidFill>
            <a:round/>
            <a:headEnd/>
            <a:tailEnd/>
          </a:ln>
        </p:spPr>
        <p:txBody>
          <a:bodyPr/>
          <a:lstStyle/>
          <a:p>
            <a:endParaRPr lang="en-US"/>
          </a:p>
        </p:txBody>
      </p:sp>
      <p:sp>
        <p:nvSpPr>
          <p:cNvPr id="72734" name="Freeform 30"/>
          <p:cNvSpPr>
            <a:spLocks/>
          </p:cNvSpPr>
          <p:nvPr/>
        </p:nvSpPr>
        <p:spPr bwMode="auto">
          <a:xfrm>
            <a:off x="2768600" y="4233863"/>
            <a:ext cx="6094413" cy="1270000"/>
          </a:xfrm>
          <a:custGeom>
            <a:avLst/>
            <a:gdLst/>
            <a:ahLst/>
            <a:cxnLst>
              <a:cxn ang="0">
                <a:pos x="42" y="54"/>
              </a:cxn>
              <a:cxn ang="0">
                <a:pos x="138" y="143"/>
              </a:cxn>
              <a:cxn ang="0">
                <a:pos x="233" y="227"/>
              </a:cxn>
              <a:cxn ang="0">
                <a:pos x="329" y="299"/>
              </a:cxn>
              <a:cxn ang="0">
                <a:pos x="425" y="358"/>
              </a:cxn>
              <a:cxn ang="0">
                <a:pos x="514" y="412"/>
              </a:cxn>
              <a:cxn ang="0">
                <a:pos x="610" y="466"/>
              </a:cxn>
              <a:cxn ang="0">
                <a:pos x="706" y="508"/>
              </a:cxn>
              <a:cxn ang="0">
                <a:pos x="801" y="543"/>
              </a:cxn>
              <a:cxn ang="0">
                <a:pos x="897" y="579"/>
              </a:cxn>
              <a:cxn ang="0">
                <a:pos x="987" y="603"/>
              </a:cxn>
              <a:cxn ang="0">
                <a:pos x="1082" y="633"/>
              </a:cxn>
              <a:cxn ang="0">
                <a:pos x="1178" y="657"/>
              </a:cxn>
              <a:cxn ang="0">
                <a:pos x="1274" y="675"/>
              </a:cxn>
              <a:cxn ang="0">
                <a:pos x="1370" y="693"/>
              </a:cxn>
              <a:cxn ang="0">
                <a:pos x="1459" y="705"/>
              </a:cxn>
              <a:cxn ang="0">
                <a:pos x="1555" y="717"/>
              </a:cxn>
              <a:cxn ang="0">
                <a:pos x="1651" y="728"/>
              </a:cxn>
              <a:cxn ang="0">
                <a:pos x="1746" y="740"/>
              </a:cxn>
              <a:cxn ang="0">
                <a:pos x="1836" y="752"/>
              </a:cxn>
              <a:cxn ang="0">
                <a:pos x="1932" y="758"/>
              </a:cxn>
              <a:cxn ang="0">
                <a:pos x="2027" y="764"/>
              </a:cxn>
              <a:cxn ang="0">
                <a:pos x="2123" y="770"/>
              </a:cxn>
              <a:cxn ang="0">
                <a:pos x="2219" y="776"/>
              </a:cxn>
              <a:cxn ang="0">
                <a:pos x="2309" y="782"/>
              </a:cxn>
              <a:cxn ang="0">
                <a:pos x="2404" y="782"/>
              </a:cxn>
              <a:cxn ang="0">
                <a:pos x="2500" y="788"/>
              </a:cxn>
              <a:cxn ang="0">
                <a:pos x="2596" y="788"/>
              </a:cxn>
              <a:cxn ang="0">
                <a:pos x="2691" y="794"/>
              </a:cxn>
              <a:cxn ang="0">
                <a:pos x="2781" y="794"/>
              </a:cxn>
              <a:cxn ang="0">
                <a:pos x="2877" y="794"/>
              </a:cxn>
              <a:cxn ang="0">
                <a:pos x="2972" y="794"/>
              </a:cxn>
              <a:cxn ang="0">
                <a:pos x="3068" y="800"/>
              </a:cxn>
              <a:cxn ang="0">
                <a:pos x="3164" y="800"/>
              </a:cxn>
              <a:cxn ang="0">
                <a:pos x="3253" y="800"/>
              </a:cxn>
              <a:cxn ang="0">
                <a:pos x="3349" y="800"/>
              </a:cxn>
              <a:cxn ang="0">
                <a:pos x="3445" y="800"/>
              </a:cxn>
              <a:cxn ang="0">
                <a:pos x="3541" y="800"/>
              </a:cxn>
              <a:cxn ang="0">
                <a:pos x="3636" y="800"/>
              </a:cxn>
              <a:cxn ang="0">
                <a:pos x="3726" y="800"/>
              </a:cxn>
              <a:cxn ang="0">
                <a:pos x="3822" y="800"/>
              </a:cxn>
              <a:cxn ang="0">
                <a:pos x="3917" y="800"/>
              </a:cxn>
              <a:cxn ang="0">
                <a:pos x="4013" y="800"/>
              </a:cxn>
              <a:cxn ang="0">
                <a:pos x="4109" y="800"/>
              </a:cxn>
            </a:cxnLst>
            <a:rect l="0" t="0" r="r" b="b"/>
            <a:pathLst>
              <a:path w="4157" h="800">
                <a:moveTo>
                  <a:pt x="0" y="0"/>
                </a:moveTo>
                <a:lnTo>
                  <a:pt x="42" y="54"/>
                </a:lnTo>
                <a:lnTo>
                  <a:pt x="90" y="96"/>
                </a:lnTo>
                <a:lnTo>
                  <a:pt x="138" y="143"/>
                </a:lnTo>
                <a:lnTo>
                  <a:pt x="185" y="185"/>
                </a:lnTo>
                <a:lnTo>
                  <a:pt x="233" y="227"/>
                </a:lnTo>
                <a:lnTo>
                  <a:pt x="281" y="263"/>
                </a:lnTo>
                <a:lnTo>
                  <a:pt x="329" y="299"/>
                </a:lnTo>
                <a:lnTo>
                  <a:pt x="377" y="328"/>
                </a:lnTo>
                <a:lnTo>
                  <a:pt x="425" y="358"/>
                </a:lnTo>
                <a:lnTo>
                  <a:pt x="466" y="388"/>
                </a:lnTo>
                <a:lnTo>
                  <a:pt x="514" y="412"/>
                </a:lnTo>
                <a:lnTo>
                  <a:pt x="562" y="442"/>
                </a:lnTo>
                <a:lnTo>
                  <a:pt x="610" y="466"/>
                </a:lnTo>
                <a:lnTo>
                  <a:pt x="658" y="484"/>
                </a:lnTo>
                <a:lnTo>
                  <a:pt x="706" y="508"/>
                </a:lnTo>
                <a:lnTo>
                  <a:pt x="754" y="525"/>
                </a:lnTo>
                <a:lnTo>
                  <a:pt x="801" y="543"/>
                </a:lnTo>
                <a:lnTo>
                  <a:pt x="849" y="561"/>
                </a:lnTo>
                <a:lnTo>
                  <a:pt x="897" y="579"/>
                </a:lnTo>
                <a:lnTo>
                  <a:pt x="939" y="591"/>
                </a:lnTo>
                <a:lnTo>
                  <a:pt x="987" y="603"/>
                </a:lnTo>
                <a:lnTo>
                  <a:pt x="1035" y="621"/>
                </a:lnTo>
                <a:lnTo>
                  <a:pt x="1082" y="633"/>
                </a:lnTo>
                <a:lnTo>
                  <a:pt x="1130" y="645"/>
                </a:lnTo>
                <a:lnTo>
                  <a:pt x="1178" y="657"/>
                </a:lnTo>
                <a:lnTo>
                  <a:pt x="1226" y="663"/>
                </a:lnTo>
                <a:lnTo>
                  <a:pt x="1274" y="675"/>
                </a:lnTo>
                <a:lnTo>
                  <a:pt x="1322" y="681"/>
                </a:lnTo>
                <a:lnTo>
                  <a:pt x="1370" y="693"/>
                </a:lnTo>
                <a:lnTo>
                  <a:pt x="1411" y="699"/>
                </a:lnTo>
                <a:lnTo>
                  <a:pt x="1459" y="705"/>
                </a:lnTo>
                <a:lnTo>
                  <a:pt x="1507" y="711"/>
                </a:lnTo>
                <a:lnTo>
                  <a:pt x="1555" y="717"/>
                </a:lnTo>
                <a:lnTo>
                  <a:pt x="1603" y="723"/>
                </a:lnTo>
                <a:lnTo>
                  <a:pt x="1651" y="728"/>
                </a:lnTo>
                <a:lnTo>
                  <a:pt x="1698" y="734"/>
                </a:lnTo>
                <a:lnTo>
                  <a:pt x="1746" y="740"/>
                </a:lnTo>
                <a:lnTo>
                  <a:pt x="1794" y="746"/>
                </a:lnTo>
                <a:lnTo>
                  <a:pt x="1836" y="752"/>
                </a:lnTo>
                <a:lnTo>
                  <a:pt x="1884" y="752"/>
                </a:lnTo>
                <a:lnTo>
                  <a:pt x="1932" y="758"/>
                </a:lnTo>
                <a:lnTo>
                  <a:pt x="1980" y="758"/>
                </a:lnTo>
                <a:lnTo>
                  <a:pt x="2027" y="764"/>
                </a:lnTo>
                <a:lnTo>
                  <a:pt x="2075" y="770"/>
                </a:lnTo>
                <a:lnTo>
                  <a:pt x="2123" y="770"/>
                </a:lnTo>
                <a:lnTo>
                  <a:pt x="2171" y="770"/>
                </a:lnTo>
                <a:lnTo>
                  <a:pt x="2219" y="776"/>
                </a:lnTo>
                <a:lnTo>
                  <a:pt x="2267" y="776"/>
                </a:lnTo>
                <a:lnTo>
                  <a:pt x="2309" y="782"/>
                </a:lnTo>
                <a:lnTo>
                  <a:pt x="2356" y="782"/>
                </a:lnTo>
                <a:lnTo>
                  <a:pt x="2404" y="782"/>
                </a:lnTo>
                <a:lnTo>
                  <a:pt x="2452" y="782"/>
                </a:lnTo>
                <a:lnTo>
                  <a:pt x="2500" y="788"/>
                </a:lnTo>
                <a:lnTo>
                  <a:pt x="2548" y="788"/>
                </a:lnTo>
                <a:lnTo>
                  <a:pt x="2596" y="788"/>
                </a:lnTo>
                <a:lnTo>
                  <a:pt x="2643" y="788"/>
                </a:lnTo>
                <a:lnTo>
                  <a:pt x="2691" y="794"/>
                </a:lnTo>
                <a:lnTo>
                  <a:pt x="2739" y="794"/>
                </a:lnTo>
                <a:lnTo>
                  <a:pt x="2781" y="794"/>
                </a:lnTo>
                <a:lnTo>
                  <a:pt x="2829" y="794"/>
                </a:lnTo>
                <a:lnTo>
                  <a:pt x="2877" y="794"/>
                </a:lnTo>
                <a:lnTo>
                  <a:pt x="2925" y="794"/>
                </a:lnTo>
                <a:lnTo>
                  <a:pt x="2972" y="794"/>
                </a:lnTo>
                <a:lnTo>
                  <a:pt x="3020" y="800"/>
                </a:lnTo>
                <a:lnTo>
                  <a:pt x="3068" y="800"/>
                </a:lnTo>
                <a:lnTo>
                  <a:pt x="3116" y="800"/>
                </a:lnTo>
                <a:lnTo>
                  <a:pt x="3164" y="800"/>
                </a:lnTo>
                <a:lnTo>
                  <a:pt x="3212" y="800"/>
                </a:lnTo>
                <a:lnTo>
                  <a:pt x="3253" y="800"/>
                </a:lnTo>
                <a:lnTo>
                  <a:pt x="3301" y="800"/>
                </a:lnTo>
                <a:lnTo>
                  <a:pt x="3349" y="800"/>
                </a:lnTo>
                <a:lnTo>
                  <a:pt x="3397" y="800"/>
                </a:lnTo>
                <a:lnTo>
                  <a:pt x="3445" y="800"/>
                </a:lnTo>
                <a:lnTo>
                  <a:pt x="3493" y="800"/>
                </a:lnTo>
                <a:lnTo>
                  <a:pt x="3541" y="800"/>
                </a:lnTo>
                <a:lnTo>
                  <a:pt x="3588" y="800"/>
                </a:lnTo>
                <a:lnTo>
                  <a:pt x="3636" y="800"/>
                </a:lnTo>
                <a:lnTo>
                  <a:pt x="3678" y="800"/>
                </a:lnTo>
                <a:lnTo>
                  <a:pt x="3726" y="800"/>
                </a:lnTo>
                <a:lnTo>
                  <a:pt x="3774" y="800"/>
                </a:lnTo>
                <a:lnTo>
                  <a:pt x="3822" y="800"/>
                </a:lnTo>
                <a:lnTo>
                  <a:pt x="3869" y="800"/>
                </a:lnTo>
                <a:lnTo>
                  <a:pt x="3917" y="800"/>
                </a:lnTo>
                <a:lnTo>
                  <a:pt x="3965" y="800"/>
                </a:lnTo>
                <a:lnTo>
                  <a:pt x="4013" y="800"/>
                </a:lnTo>
                <a:lnTo>
                  <a:pt x="4061" y="800"/>
                </a:lnTo>
                <a:lnTo>
                  <a:pt x="4109" y="800"/>
                </a:lnTo>
                <a:lnTo>
                  <a:pt x="4157" y="800"/>
                </a:lnTo>
              </a:path>
            </a:pathLst>
          </a:custGeom>
          <a:noFill/>
          <a:ln w="9525">
            <a:solidFill>
              <a:srgbClr val="0000FF"/>
            </a:solidFill>
            <a:prstDash val="solid"/>
            <a:round/>
            <a:headEnd/>
            <a:tailEnd/>
          </a:ln>
        </p:spPr>
        <p:txBody>
          <a:bodyPr/>
          <a:lstStyle/>
          <a:p>
            <a:endParaRPr lang="en-US"/>
          </a:p>
        </p:txBody>
      </p:sp>
      <p:sp>
        <p:nvSpPr>
          <p:cNvPr id="72735" name="Rectangle 31"/>
          <p:cNvSpPr>
            <a:spLocks noChangeArrowheads="1"/>
          </p:cNvSpPr>
          <p:nvPr/>
        </p:nvSpPr>
        <p:spPr bwMode="auto">
          <a:xfrm>
            <a:off x="2606675" y="6172200"/>
            <a:ext cx="422275"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2002</a:t>
            </a:r>
          </a:p>
        </p:txBody>
      </p:sp>
      <p:sp>
        <p:nvSpPr>
          <p:cNvPr id="72736" name="Rectangle 32"/>
          <p:cNvSpPr>
            <a:spLocks noChangeArrowheads="1"/>
          </p:cNvSpPr>
          <p:nvPr/>
        </p:nvSpPr>
        <p:spPr bwMode="auto">
          <a:xfrm>
            <a:off x="4144963" y="6148388"/>
            <a:ext cx="422275" cy="274637"/>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2004</a:t>
            </a:r>
          </a:p>
        </p:txBody>
      </p:sp>
      <p:sp>
        <p:nvSpPr>
          <p:cNvPr id="72737" name="Rectangle 33"/>
          <p:cNvSpPr>
            <a:spLocks noChangeArrowheads="1"/>
          </p:cNvSpPr>
          <p:nvPr/>
        </p:nvSpPr>
        <p:spPr bwMode="auto">
          <a:xfrm>
            <a:off x="5672138" y="6148388"/>
            <a:ext cx="420687" cy="274637"/>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2006</a:t>
            </a:r>
          </a:p>
        </p:txBody>
      </p:sp>
      <p:sp>
        <p:nvSpPr>
          <p:cNvPr id="72738" name="Rectangle 34"/>
          <p:cNvSpPr>
            <a:spLocks noChangeArrowheads="1"/>
          </p:cNvSpPr>
          <p:nvPr/>
        </p:nvSpPr>
        <p:spPr bwMode="auto">
          <a:xfrm>
            <a:off x="7196138" y="6148388"/>
            <a:ext cx="422275" cy="274637"/>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2008</a:t>
            </a:r>
          </a:p>
        </p:txBody>
      </p:sp>
      <p:sp>
        <p:nvSpPr>
          <p:cNvPr id="72739" name="Rectangle 35"/>
          <p:cNvSpPr>
            <a:spLocks noChangeArrowheads="1"/>
          </p:cNvSpPr>
          <p:nvPr/>
        </p:nvSpPr>
        <p:spPr bwMode="auto">
          <a:xfrm>
            <a:off x="8512175" y="6172200"/>
            <a:ext cx="422275" cy="274638"/>
          </a:xfrm>
          <a:prstGeom prst="rect">
            <a:avLst/>
          </a:prstGeom>
          <a:noFill/>
          <a:ln w="9525">
            <a:noFill/>
            <a:miter lim="800000"/>
            <a:headEnd/>
            <a:tailEnd/>
          </a:ln>
        </p:spPr>
        <p:txBody>
          <a:bodyPr wrap="none" lIns="0" tIns="0" rIns="0" bIns="0">
            <a:spAutoFit/>
          </a:bodyPr>
          <a:lstStyle/>
          <a:p>
            <a:r>
              <a:rPr lang="en-US">
                <a:solidFill>
                  <a:schemeClr val="tx2"/>
                </a:solidFill>
                <a:latin typeface="Times New Roman" charset="0"/>
              </a:rPr>
              <a:t>2010</a:t>
            </a:r>
          </a:p>
        </p:txBody>
      </p:sp>
      <p:sp>
        <p:nvSpPr>
          <p:cNvPr id="72740" name="Rectangle 36"/>
          <p:cNvSpPr>
            <a:spLocks noChangeArrowheads="1"/>
          </p:cNvSpPr>
          <p:nvPr/>
        </p:nvSpPr>
        <p:spPr bwMode="auto">
          <a:xfrm>
            <a:off x="5486400" y="6553200"/>
            <a:ext cx="455613" cy="304800"/>
          </a:xfrm>
          <a:prstGeom prst="rect">
            <a:avLst/>
          </a:prstGeom>
          <a:noFill/>
          <a:ln w="9525">
            <a:noFill/>
            <a:miter lim="800000"/>
            <a:headEnd/>
            <a:tailEnd/>
          </a:ln>
        </p:spPr>
        <p:txBody>
          <a:bodyPr wrap="none" lIns="0" tIns="0" rIns="0" bIns="0">
            <a:spAutoFit/>
          </a:bodyPr>
          <a:lstStyle/>
          <a:p>
            <a:r>
              <a:rPr lang="en-US" sz="2000">
                <a:solidFill>
                  <a:schemeClr val="tx2"/>
                </a:solidFill>
                <a:latin typeface="Times New Roman" charset="0"/>
              </a:rPr>
              <a:t>Year</a:t>
            </a:r>
            <a:endParaRPr lang="en-US" sz="3200">
              <a:solidFill>
                <a:schemeClr val="bg2"/>
              </a:solidFill>
              <a:latin typeface="Times New Roman" charset="0"/>
            </a:endParaRPr>
          </a:p>
        </p:txBody>
      </p:sp>
    </p:spTree>
  </p:cSld>
  <p:clrMapOvr>
    <a:masterClrMapping/>
  </p:clrMapOvr>
  <p:transition advTm="576"/>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1905000" y="1905000"/>
            <a:ext cx="7037388" cy="4572000"/>
          </a:xfrm>
        </p:spPr>
        <p:txBody>
          <a:bodyPr/>
          <a:lstStyle/>
          <a:p>
            <a:pPr>
              <a:spcBef>
                <a:spcPct val="50000"/>
              </a:spcBef>
              <a:buFontTx/>
              <a:buNone/>
            </a:pPr>
            <a:r>
              <a:rPr lang="en-US" sz="2000" b="1" u="sng">
                <a:latin typeface="Times New Roman" charset="0"/>
              </a:rPr>
              <a:t>In summary, this empirical approach permits: </a:t>
            </a:r>
          </a:p>
          <a:p>
            <a:pPr>
              <a:spcBef>
                <a:spcPct val="25000"/>
              </a:spcBef>
              <a:buFontTx/>
              <a:buChar char="-"/>
            </a:pPr>
            <a:r>
              <a:rPr lang="en-US" sz="2000">
                <a:latin typeface="Times New Roman" charset="0"/>
              </a:rPr>
              <a:t>Clarify dynamics of chronic rural poverty and the </a:t>
            </a:r>
            <a:r>
              <a:rPr lang="en-US" altLang="ja-JP" sz="2000">
                <a:latin typeface="Times New Roman" charset="0"/>
                <a:ea typeface="ＭＳ Ｐゴシック" charset="-128"/>
              </a:rPr>
              <a:t>role played by market access and agroecological conditions.</a:t>
            </a:r>
            <a:r>
              <a:rPr lang="en-US" altLang="ja-JP" sz="2000">
                <a:ea typeface="ＭＳ Ｐゴシック" charset="-128"/>
              </a:rPr>
              <a:t> </a:t>
            </a:r>
            <a:r>
              <a:rPr lang="en-US" sz="2000">
                <a:latin typeface="Times New Roman" charset="0"/>
              </a:rPr>
              <a:t> How do incomes and natural capital co-evolve over time? Does this differ by household type or site? Not only who is poor, but who will stay or become poor and why?</a:t>
            </a:r>
          </a:p>
          <a:p>
            <a:pPr>
              <a:spcBef>
                <a:spcPct val="25000"/>
              </a:spcBef>
              <a:buFontTx/>
              <a:buChar char="-"/>
            </a:pPr>
            <a:r>
              <a:rPr lang="en-US" sz="2000">
                <a:latin typeface="Times New Roman" charset="0"/>
              </a:rPr>
              <a:t>Integration of multiple subsystems (crops, livestock, soils, human) in a properly calibrated systems model for performing virtual policy experiments with sensitivity analysis so as not to create false confidence in predictions</a:t>
            </a:r>
          </a:p>
          <a:p>
            <a:pPr>
              <a:spcBef>
                <a:spcPct val="25000"/>
              </a:spcBef>
              <a:buFontTx/>
              <a:buChar char="-"/>
            </a:pPr>
            <a:r>
              <a:rPr lang="en-US" sz="2000">
                <a:latin typeface="Times New Roman" charset="0"/>
              </a:rPr>
              <a:t>Can not only do descriptive analysis, but also predictive and prescriptive analysis essential to good policy design.</a:t>
            </a:r>
            <a:endParaRPr lang="en-US" sz="2000"/>
          </a:p>
        </p:txBody>
      </p:sp>
      <p:sp>
        <p:nvSpPr>
          <p:cNvPr id="73731" name="Text Box 3"/>
          <p:cNvSpPr txBox="1">
            <a:spLocks noChangeArrowheads="1"/>
          </p:cNvSpPr>
          <p:nvPr/>
        </p:nvSpPr>
        <p:spPr bwMode="auto">
          <a:xfrm>
            <a:off x="1849438" y="382588"/>
            <a:ext cx="6684962" cy="1674812"/>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Basis-you"/>
          <p:cNvPicPr>
            <a:picLocks noChangeAspect="1" noChangeArrowheads="1"/>
          </p:cNvPicPr>
          <p:nvPr/>
        </p:nvPicPr>
        <p:blipFill>
          <a:blip r:embed="rId3" cstate="print">
            <a:lum bright="50000" contrast="-70000"/>
          </a:blip>
          <a:srcRect/>
          <a:stretch>
            <a:fillRect/>
          </a:stretch>
        </p:blipFill>
        <p:spPr bwMode="auto">
          <a:xfrm>
            <a:off x="2286000" y="2209800"/>
            <a:ext cx="6172200" cy="4181475"/>
          </a:xfrm>
          <a:prstGeom prst="rect">
            <a:avLst/>
          </a:prstGeom>
          <a:noFill/>
          <a:ln w="9525">
            <a:noFill/>
            <a:miter lim="800000"/>
            <a:headEnd/>
            <a:tailEnd/>
          </a:ln>
        </p:spPr>
      </p:pic>
      <p:sp>
        <p:nvSpPr>
          <p:cNvPr id="14338"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4339"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4340" name="Text Box 4"/>
          <p:cNvSpPr txBox="1">
            <a:spLocks noChangeArrowheads="1"/>
          </p:cNvSpPr>
          <p:nvPr/>
        </p:nvSpPr>
        <p:spPr bwMode="auto">
          <a:xfrm>
            <a:off x="2057400" y="1752600"/>
            <a:ext cx="7086600" cy="6481763"/>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imes New Roman" charset="0"/>
              </a:rPr>
              <a:t>BASIS CRSP Phase II</a:t>
            </a:r>
          </a:p>
          <a:p>
            <a:pPr algn="ctr" eaLnBrk="1" hangingPunct="1">
              <a:spcBef>
                <a:spcPct val="50000"/>
              </a:spcBef>
            </a:pPr>
            <a:r>
              <a:rPr lang="en-US" sz="2400" b="1">
                <a:latin typeface="Times New Roman" charset="0"/>
              </a:rPr>
              <a:t>Began Oct. 1, 2001</a:t>
            </a:r>
          </a:p>
          <a:p>
            <a:pPr eaLnBrk="1" hangingPunct="1">
              <a:spcBef>
                <a:spcPct val="50000"/>
              </a:spcBef>
            </a:pPr>
            <a:r>
              <a:rPr lang="en-US" sz="2400" b="1" u="sng">
                <a:latin typeface="Times New Roman" charset="0"/>
              </a:rPr>
              <a:t>Four other projects:</a:t>
            </a:r>
          </a:p>
          <a:p>
            <a:pPr eaLnBrk="1" hangingPunct="1">
              <a:spcBef>
                <a:spcPct val="50000"/>
              </a:spcBef>
            </a:pPr>
            <a:r>
              <a:rPr lang="en-US" sz="2400">
                <a:latin typeface="Times New Roman" charset="0"/>
              </a:rPr>
              <a:t>-Water policy in southern Africa</a:t>
            </a:r>
          </a:p>
          <a:p>
            <a:pPr eaLnBrk="1" hangingPunct="1">
              <a:spcBef>
                <a:spcPct val="50000"/>
              </a:spcBef>
            </a:pPr>
            <a:r>
              <a:rPr lang="en-US" sz="2400">
                <a:latin typeface="Times New Roman" charset="0"/>
              </a:rPr>
              <a:t>- Assets, cycles and livelihoods in Ethiopia, Sudan and Honduras</a:t>
            </a:r>
          </a:p>
          <a:p>
            <a:pPr eaLnBrk="1" hangingPunct="1">
              <a:spcBef>
                <a:spcPct val="50000"/>
              </a:spcBef>
            </a:pPr>
            <a:r>
              <a:rPr lang="en-US" sz="2400">
                <a:latin typeface="Times New Roman" charset="0"/>
              </a:rPr>
              <a:t>- Land, Labor and Purchased Input Markets in Russian Agriculture</a:t>
            </a:r>
          </a:p>
          <a:p>
            <a:pPr eaLnBrk="1" hangingPunct="1">
              <a:spcBef>
                <a:spcPct val="50000"/>
              </a:spcBef>
            </a:pPr>
            <a:r>
              <a:rPr lang="en-US" sz="2400">
                <a:latin typeface="Times New Roman" charset="0"/>
              </a:rPr>
              <a:t>- Farm Privatization and Equity Sharing in South Africa and Kyrgyzstan</a:t>
            </a:r>
          </a:p>
          <a:p>
            <a:pPr eaLnBrk="1" hangingPunct="1">
              <a:spcBef>
                <a:spcPct val="50000"/>
              </a:spcBef>
            </a:pPr>
            <a:endParaRPr lang="en-US" sz="2400">
              <a:latin typeface="Times New Roman" charset="0"/>
            </a:endParaRPr>
          </a:p>
          <a:p>
            <a:pPr eaLnBrk="1" hangingPunct="1">
              <a:spcBef>
                <a:spcPct val="50000"/>
              </a:spcBef>
            </a:pPr>
            <a:endParaRPr lang="en-US" sz="2400">
              <a:latin typeface="Times New Roman" charset="0"/>
            </a:endParaRPr>
          </a:p>
          <a:p>
            <a:pPr algn="ctr" eaLnBrk="1" hangingPunct="1">
              <a:spcBef>
                <a:spcPct val="50000"/>
              </a:spcBef>
            </a:pPr>
            <a:endParaRPr lang="en-US" sz="2400" b="1">
              <a:latin typeface="Times New Roman" charset="0"/>
            </a:endParaRPr>
          </a:p>
        </p:txBody>
      </p:sp>
    </p:spTree>
  </p:cSld>
  <p:clrMapOvr>
    <a:masterClrMapping/>
  </p:clrMapOvr>
  <p:transition advTm="2720">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5363"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5364"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5365" name="Text Box 5"/>
          <p:cNvSpPr txBox="1">
            <a:spLocks noChangeArrowheads="1"/>
          </p:cNvSpPr>
          <p:nvPr/>
        </p:nvSpPr>
        <p:spPr bwMode="auto">
          <a:xfrm>
            <a:off x="1828800" y="1828800"/>
            <a:ext cx="7086600" cy="3925888"/>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imes New Roman" charset="0"/>
                <a:cs typeface="Times New Roman" charset="0"/>
              </a:rPr>
              <a:t>Project Problem Statement</a:t>
            </a:r>
          </a:p>
          <a:p>
            <a:pPr eaLnBrk="1" hangingPunct="1">
              <a:spcBef>
                <a:spcPct val="50000"/>
              </a:spcBef>
            </a:pPr>
            <a:r>
              <a:rPr lang="en-US" sz="2400">
                <a:latin typeface="Times New Roman" charset="0"/>
                <a:cs typeface="Times New Roman" charset="0"/>
              </a:rPr>
              <a:t>Many rural Africans suffer chronic poverty and vulnerability due to insufficient initial assets and poor market access that limit efficient investment in or use of productive assets.  They depend heavily on natural capital (especially soils), but have strong incentives to deplete natural capital in order to sustain human capital, thereby aggravating pre-existing poverty traps. This project therefore focuses on </a:t>
            </a:r>
            <a:r>
              <a:rPr lang="en-US" sz="2400" b="1" i="1">
                <a:latin typeface="Times New Roman" charset="0"/>
                <a:cs typeface="Times New Roman" charset="0"/>
              </a:rPr>
              <a:t>dynamic poverty traps and their agroecological causes and consequences</a:t>
            </a:r>
            <a:r>
              <a:rPr lang="en-US" sz="2400">
                <a:latin typeface="Times New Roman" charset="0"/>
              </a:rPr>
              <a:t>.</a:t>
            </a:r>
          </a:p>
        </p:txBody>
      </p:sp>
    </p:spTree>
  </p:cSld>
  <p:clrMapOvr>
    <a:masterClrMapping/>
  </p:clrMapOvr>
  <p:transition advTm="2720">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6387"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6388"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6389" name="Text Box 5"/>
          <p:cNvSpPr txBox="1">
            <a:spLocks noChangeArrowheads="1"/>
          </p:cNvSpPr>
          <p:nvPr/>
        </p:nvSpPr>
        <p:spPr bwMode="auto">
          <a:xfrm>
            <a:off x="1828800" y="1752600"/>
            <a:ext cx="7315200" cy="3743325"/>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1:</a:t>
            </a:r>
          </a:p>
          <a:p>
            <a:pPr eaLnBrk="1" hangingPunct="1">
              <a:spcBef>
                <a:spcPct val="50000"/>
              </a:spcBef>
            </a:pPr>
            <a:r>
              <a:rPr lang="en-US" sz="2400">
                <a:latin typeface="Times New Roman" charset="0"/>
              </a:rPr>
              <a:t>Describe welfare and resource and dynamics empirically </a:t>
            </a:r>
          </a:p>
          <a:p>
            <a:pPr eaLnBrk="1" hangingPunct="1">
              <a:spcBef>
                <a:spcPct val="50000"/>
              </a:spcBef>
            </a:pPr>
            <a:r>
              <a:rPr lang="en-US" sz="2400">
                <a:latin typeface="Times New Roman" charset="0"/>
                <a:cs typeface="Times New Roman" charset="0"/>
              </a:rPr>
              <a:t>	What is happening over time to the poor?  Who 	climbs out of poverty? Who is trapped in poverty? </a:t>
            </a:r>
          </a:p>
          <a:p>
            <a:pPr eaLnBrk="1" hangingPunct="1">
              <a:spcBef>
                <a:spcPct val="50000"/>
              </a:spcBef>
            </a:pPr>
            <a:r>
              <a:rPr lang="en-US" sz="2400">
                <a:latin typeface="Times New Roman" charset="0"/>
                <a:cs typeface="Times New Roman" charset="0"/>
              </a:rPr>
              <a:t>	What is happening to the natural resource base on 	which the poor in particular depend for rural 	livelihoods?</a:t>
            </a:r>
          </a:p>
          <a:p>
            <a:pPr eaLnBrk="1" hangingPunct="1">
              <a:spcBef>
                <a:spcPct val="50000"/>
              </a:spcBef>
            </a:pPr>
            <a:r>
              <a:rPr lang="en-US" sz="2400">
                <a:latin typeface="Times New Roman" charset="0"/>
                <a:cs typeface="Times New Roman" charset="0"/>
              </a:rPr>
              <a:t>    </a:t>
            </a:r>
          </a:p>
        </p:txBody>
      </p:sp>
    </p:spTree>
  </p:cSld>
  <p:clrMapOvr>
    <a:masterClrMapping/>
  </p:clrMapOvr>
  <p:transition advTm="2720">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35843"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35844"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35845" name="Text Box 5"/>
          <p:cNvSpPr txBox="1">
            <a:spLocks noChangeArrowheads="1"/>
          </p:cNvSpPr>
          <p:nvPr/>
        </p:nvSpPr>
        <p:spPr bwMode="auto">
          <a:xfrm>
            <a:off x="1828800" y="1752600"/>
            <a:ext cx="7315200" cy="4838700"/>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2:</a:t>
            </a:r>
          </a:p>
          <a:p>
            <a:r>
              <a:rPr lang="en-US" sz="2400">
                <a:latin typeface="Times New Roman" charset="0"/>
              </a:rPr>
              <a:t>Test four hypotheses about poverty traps in East Africa: </a:t>
            </a:r>
          </a:p>
          <a:p>
            <a:endParaRPr lang="en-US" sz="2400">
              <a:latin typeface="Times New Roman" charset="0"/>
            </a:endParaRPr>
          </a:p>
          <a:p>
            <a:r>
              <a:rPr lang="en-US" sz="2400">
                <a:latin typeface="Times New Roman" charset="0"/>
              </a:rPr>
              <a:t>(i) High return production strategies (e.g., livestock) exhibit increasing returns at low production levels, with a minimum efficient scale of production beyond the means of the poor lacking adequate financing. </a:t>
            </a:r>
          </a:p>
          <a:p>
            <a:endParaRPr lang="en-US" sz="2400">
              <a:latin typeface="Times New Roman" charset="0"/>
            </a:endParaRPr>
          </a:p>
          <a:p>
            <a:r>
              <a:rPr lang="en-US" sz="2400">
                <a:latin typeface="Times New Roman" charset="0"/>
              </a:rPr>
              <a:t>(ii) Poor market access creates significant fixed costs to market participation, giving larger producers net price advantages and inducing poorer producers in areas of weak market access to opt out of markets in favor of low-return self-sufficiency.</a:t>
            </a:r>
          </a:p>
        </p:txBody>
      </p:sp>
    </p:spTree>
  </p:cSld>
  <p:clrMapOvr>
    <a:masterClrMapping/>
  </p:clrMapOvr>
  <p:transition advTm="2720">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7411"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7412"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7413" name="Text Box 5"/>
          <p:cNvSpPr txBox="1">
            <a:spLocks noChangeArrowheads="1"/>
          </p:cNvSpPr>
          <p:nvPr/>
        </p:nvSpPr>
        <p:spPr bwMode="auto">
          <a:xfrm>
            <a:off x="2133600" y="2209800"/>
            <a:ext cx="7010400" cy="4291013"/>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2 (continued):</a:t>
            </a:r>
          </a:p>
          <a:p>
            <a:pPr eaLnBrk="1" hangingPunct="1">
              <a:spcBef>
                <a:spcPct val="50000"/>
              </a:spcBef>
            </a:pPr>
            <a:r>
              <a:rPr lang="en-US" sz="2400">
                <a:latin typeface="Times New Roman" charset="0"/>
              </a:rPr>
              <a:t>(iii)</a:t>
            </a:r>
            <a:r>
              <a:rPr lang="en-US" sz="2400">
                <a:latin typeface="Times New Roman" charset="0"/>
                <a:cs typeface="Times New Roman" charset="0"/>
              </a:rPr>
              <a:t> Poorer households lacking access to capital to finance productive investments may be unable to undertake lumpy investments, regardless of their expected returns</a:t>
            </a:r>
          </a:p>
          <a:p>
            <a:pPr eaLnBrk="1" hangingPunct="1">
              <a:spcBef>
                <a:spcPct val="50000"/>
              </a:spcBef>
            </a:pPr>
            <a:r>
              <a:rPr lang="en-US" sz="2400">
                <a:latin typeface="Times New Roman" charset="0"/>
                <a:cs typeface="Times New Roman" charset="0"/>
              </a:rPr>
              <a:t>(iv) Risk and subsistence constraints discourage long-term investment for asset accumulation and productivity growth among poorer, more risk averse households. </a:t>
            </a:r>
          </a:p>
          <a:p>
            <a:pPr eaLnBrk="1" hangingPunct="1">
              <a:spcBef>
                <a:spcPct val="50000"/>
              </a:spcBef>
            </a:pPr>
            <a:r>
              <a:rPr lang="en-US" sz="2400">
                <a:latin typeface="Times New Roman" charset="0"/>
                <a:cs typeface="Times New Roman" charset="0"/>
              </a:rPr>
              <a:t>             </a:t>
            </a:r>
          </a:p>
        </p:txBody>
      </p:sp>
    </p:spTree>
  </p:cSld>
  <p:clrMapOvr>
    <a:masterClrMapping/>
  </p:clrMapOvr>
  <p:transition advTm="2720">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8435"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8436"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8437" name="Text Box 5"/>
          <p:cNvSpPr txBox="1">
            <a:spLocks noChangeArrowheads="1"/>
          </p:cNvSpPr>
          <p:nvPr/>
        </p:nvSpPr>
        <p:spPr bwMode="auto">
          <a:xfrm>
            <a:off x="1828800" y="2362200"/>
            <a:ext cx="7315200" cy="2465388"/>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3:</a:t>
            </a:r>
          </a:p>
          <a:p>
            <a:pPr eaLnBrk="1" hangingPunct="1">
              <a:spcBef>
                <a:spcPct val="50000"/>
              </a:spcBef>
            </a:pPr>
            <a:r>
              <a:rPr lang="en-US" sz="2400">
                <a:latin typeface="Times New Roman" charset="0"/>
                <a:cs typeface="Times New Roman" charset="0"/>
              </a:rPr>
              <a:t>Use dynamic process modeling methods to replicate observed patterns and then to explore how the existence of poverty traps conditions natural resource conservation, particularly soil quality dynamics that affect future agricultural and labor productivity and food security.       </a:t>
            </a:r>
          </a:p>
        </p:txBody>
      </p:sp>
    </p:spTree>
  </p:cSld>
  <p:clrMapOvr>
    <a:masterClrMapping/>
  </p:clrMapOvr>
  <p:transition advTm="2720">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026"/>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9459" name="Text Box 1027"/>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9460" name="Text Box 1028"/>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9461" name="Text Box 1029"/>
          <p:cNvSpPr txBox="1">
            <a:spLocks noChangeArrowheads="1"/>
          </p:cNvSpPr>
          <p:nvPr/>
        </p:nvSpPr>
        <p:spPr bwMode="auto">
          <a:xfrm>
            <a:off x="1905000" y="2362200"/>
            <a:ext cx="7010400" cy="4108450"/>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4:</a:t>
            </a:r>
          </a:p>
          <a:p>
            <a:pPr eaLnBrk="1" hangingPunct="1">
              <a:spcBef>
                <a:spcPct val="50000"/>
              </a:spcBef>
            </a:pPr>
            <a:r>
              <a:rPr lang="en-US" sz="2400">
                <a:latin typeface="Times New Roman" charset="0"/>
                <a:cs typeface="Times New Roman" charset="0"/>
              </a:rPr>
              <a:t>Identify and document effective policies, technologies and programs to combat dynamic poverty traps in this setting.  Use bioeconomic models to simulate policy alternatives under different conditions for ex ante impact assessment.</a:t>
            </a:r>
          </a:p>
          <a:p>
            <a:pPr eaLnBrk="1" hangingPunct="1">
              <a:spcBef>
                <a:spcPct val="50000"/>
              </a:spcBef>
            </a:pPr>
            <a:r>
              <a:rPr lang="en-US" sz="2400">
                <a:latin typeface="Times New Roman" charset="0"/>
                <a:cs typeface="Times New Roman" charset="0"/>
              </a:rPr>
              <a:t>	Examples:</a:t>
            </a:r>
          </a:p>
          <a:p>
            <a:pPr eaLnBrk="1" hangingPunct="1"/>
            <a:r>
              <a:rPr lang="en-US" sz="2400">
                <a:latin typeface="Times New Roman" charset="0"/>
                <a:cs typeface="Times New Roman" charset="0"/>
              </a:rPr>
              <a:t>		- new agroforestry technologies</a:t>
            </a:r>
          </a:p>
          <a:p>
            <a:pPr eaLnBrk="1" hangingPunct="1"/>
            <a:r>
              <a:rPr lang="en-US" sz="2400">
                <a:latin typeface="Times New Roman" charset="0"/>
                <a:cs typeface="Times New Roman" charset="0"/>
              </a:rPr>
              <a:t>		- improved fertilizer distribution</a:t>
            </a:r>
          </a:p>
          <a:p>
            <a:pPr eaLnBrk="1" hangingPunct="1"/>
            <a:r>
              <a:rPr lang="en-US" sz="2400">
                <a:latin typeface="Times New Roman" charset="0"/>
                <a:cs typeface="Times New Roman" charset="0"/>
              </a:rPr>
              <a:t>		- restocking herds after droughts</a:t>
            </a:r>
          </a:p>
        </p:txBody>
      </p:sp>
    </p:spTree>
  </p:cSld>
  <p:clrMapOvr>
    <a:masterClrMapping/>
  </p:clrMapOvr>
  <p:transition advTm="2720">
    <p:zoom/>
  </p:transition>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TotalTime>
  <Words>1489</Words>
  <Application>Microsoft Office PowerPoint</Application>
  <PresentationFormat>On-screen Show (4:3)</PresentationFormat>
  <Paragraphs>261</Paragraphs>
  <Slides>25</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35" baseType="lpstr">
      <vt:lpstr>Times New Roman</vt:lpstr>
      <vt:lpstr>Arial Narrow</vt:lpstr>
      <vt:lpstr>Arial</vt:lpstr>
      <vt:lpstr>Clarendon Condensed</vt:lpstr>
      <vt:lpstr>Wingdings</vt:lpstr>
      <vt:lpstr>ＭＳ Ｐゴシック</vt:lpstr>
      <vt:lpstr>Cactus</vt:lpstr>
      <vt:lpstr>Microsoft Photo Editor 3.0 Photo</vt:lpstr>
      <vt:lpstr>Microsoft Excel Chart</vt:lpstr>
      <vt:lpstr>Microsoft Word Document</vt:lpstr>
      <vt:lpstr>Slide 1</vt:lpstr>
      <vt:lpstr>Slide 2</vt:lpstr>
      <vt:lpstr>Slide 3</vt:lpstr>
      <vt:lpstr>Slide 4</vt:lpstr>
      <vt:lpstr>Slide 5</vt:lpstr>
      <vt:lpstr>Slide 6</vt:lpstr>
      <vt:lpstr>Slide 7</vt:lpstr>
      <vt:lpstr>Slide 8</vt:lpstr>
      <vt:lpstr>Slide 9</vt:lpstr>
      <vt:lpstr>Slide 10</vt:lpstr>
      <vt:lpstr>RURAL MARKETS, NATURAL CAPITAL AND DYNAMIC POVERTY TRAPS IN EAST AFRICA  </vt:lpstr>
      <vt:lpstr>RURAL MARKETS, NATURAL CAPITAL AND DYNAMIC POVERTY TRAPS IN EAST AFRICA  </vt:lpstr>
      <vt:lpstr>Slide 13</vt:lpstr>
      <vt:lpstr>Research Sites</vt:lpstr>
      <vt:lpstr>Research Design</vt:lpstr>
      <vt:lpstr>Slide 16</vt:lpstr>
      <vt:lpstr>Slide 17</vt:lpstr>
      <vt:lpstr>Explaining Observed Welfare Dynamics</vt:lpstr>
      <vt:lpstr>Slide 19</vt:lpstr>
      <vt:lpstr>Slide 20</vt:lpstr>
      <vt:lpstr>CLASSES model building process</vt:lpstr>
      <vt:lpstr>Value-added from this approach</vt:lpstr>
      <vt:lpstr>Value-added from this approach</vt:lpstr>
      <vt:lpstr>Value-added from this approach</vt:lpstr>
      <vt:lpstr>Slide 25</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Barrett</dc:creator>
  <cp:lastModifiedBy>Caitlin Nordehn</cp:lastModifiedBy>
  <cp:revision>22</cp:revision>
  <dcterms:created xsi:type="dcterms:W3CDTF">2001-06-06T14:37:45Z</dcterms:created>
  <dcterms:modified xsi:type="dcterms:W3CDTF">2012-03-16T15:54:06Z</dcterms:modified>
</cp:coreProperties>
</file>